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98" r:id="rId3"/>
    <p:sldId id="258" r:id="rId4"/>
    <p:sldId id="257" r:id="rId5"/>
    <p:sldId id="259" r:id="rId6"/>
    <p:sldId id="266" r:id="rId7"/>
    <p:sldId id="306" r:id="rId8"/>
    <p:sldId id="364" r:id="rId9"/>
    <p:sldId id="269" r:id="rId10"/>
    <p:sldId id="268" r:id="rId11"/>
    <p:sldId id="270" r:id="rId12"/>
    <p:sldId id="310" r:id="rId13"/>
    <p:sldId id="325" r:id="rId14"/>
    <p:sldId id="343" r:id="rId15"/>
    <p:sldId id="354" r:id="rId16"/>
    <p:sldId id="362" r:id="rId17"/>
    <p:sldId id="341" r:id="rId18"/>
    <p:sldId id="330" r:id="rId19"/>
    <p:sldId id="331" r:id="rId20"/>
    <p:sldId id="344" r:id="rId21"/>
    <p:sldId id="311" r:id="rId22"/>
    <p:sldId id="337" r:id="rId23"/>
    <p:sldId id="338" r:id="rId24"/>
    <p:sldId id="339" r:id="rId25"/>
    <p:sldId id="271" r:id="rId26"/>
    <p:sldId id="366" r:id="rId27"/>
    <p:sldId id="312" r:id="rId28"/>
    <p:sldId id="319" r:id="rId29"/>
    <p:sldId id="313" r:id="rId30"/>
    <p:sldId id="314" r:id="rId31"/>
    <p:sldId id="350" r:id="rId32"/>
    <p:sldId id="321" r:id="rId33"/>
    <p:sldId id="351" r:id="rId34"/>
    <p:sldId id="316" r:id="rId35"/>
    <p:sldId id="322" r:id="rId36"/>
    <p:sldId id="323" r:id="rId37"/>
    <p:sldId id="367" r:id="rId38"/>
    <p:sldId id="352" r:id="rId39"/>
    <p:sldId id="317" r:id="rId40"/>
    <p:sldId id="286" r:id="rId41"/>
    <p:sldId id="287" r:id="rId42"/>
    <p:sldId id="288" r:id="rId43"/>
    <p:sldId id="289" r:id="rId44"/>
    <p:sldId id="290" r:id="rId45"/>
    <p:sldId id="291" r:id="rId46"/>
    <p:sldId id="272" r:id="rId47"/>
    <p:sldId id="273" r:id="rId48"/>
    <p:sldId id="365" r:id="rId49"/>
    <p:sldId id="360" r:id="rId50"/>
    <p:sldId id="358" r:id="rId51"/>
    <p:sldId id="357" r:id="rId52"/>
    <p:sldId id="377" r:id="rId53"/>
    <p:sldId id="370" r:id="rId54"/>
    <p:sldId id="369" r:id="rId55"/>
    <p:sldId id="359" r:id="rId56"/>
    <p:sldId id="373" r:id="rId57"/>
    <p:sldId id="371" r:id="rId58"/>
    <p:sldId id="376" r:id="rId59"/>
    <p:sldId id="372" r:id="rId60"/>
    <p:sldId id="374" r:id="rId61"/>
    <p:sldId id="368" r:id="rId62"/>
    <p:sldId id="283" r:id="rId63"/>
    <p:sldId id="284" r:id="rId64"/>
    <p:sldId id="285" r:id="rId65"/>
  </p:sldIdLst>
  <p:sldSz cx="9144000" cy="6858000" type="screen4x3"/>
  <p:notesSz cx="7302500" cy="9588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63DE8"/>
    <a:srgbClr val="CF0E30"/>
    <a:srgbClr val="B76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476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10" tIns="46917" rIns="95510" bIns="469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403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2063" y="725488"/>
            <a:ext cx="4778375" cy="35829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706995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1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50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506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The slides for this text are organized into chapters. This lecture covers Chapter 7.</a:t>
            </a:r>
          </a:p>
          <a:p>
            <a:endParaRPr lang="en-US" smtClean="0"/>
          </a:p>
          <a:p>
            <a:r>
              <a:rPr lang="en-US" smtClean="0"/>
              <a:t>Chapter 1: Introduction to Database Systems</a:t>
            </a:r>
          </a:p>
          <a:p>
            <a:r>
              <a:rPr lang="en-US" smtClean="0"/>
              <a:t>Chapter 2: The Entity-Relationship Model	</a:t>
            </a:r>
          </a:p>
          <a:p>
            <a:r>
              <a:rPr lang="en-US" smtClean="0"/>
              <a:t>Chapter 3: The Relational Model</a:t>
            </a:r>
          </a:p>
          <a:p>
            <a:r>
              <a:rPr lang="en-US" smtClean="0"/>
              <a:t>Chapter 4 (Part A): Relational Algebra</a:t>
            </a:r>
          </a:p>
          <a:p>
            <a:r>
              <a:rPr lang="en-US" smtClean="0"/>
              <a:t>Chapter 4 (Part B): Relational Calculus</a:t>
            </a:r>
          </a:p>
          <a:p>
            <a:r>
              <a:rPr lang="en-US" smtClean="0"/>
              <a:t>Chapter 5: SQL: Queries, Programming, Triggers</a:t>
            </a:r>
          </a:p>
          <a:p>
            <a:r>
              <a:rPr lang="en-US" smtClean="0"/>
              <a:t>Chapter 6: Query-by-Example (QBE)</a:t>
            </a:r>
          </a:p>
          <a:p>
            <a:r>
              <a:rPr lang="en-US" smtClean="0"/>
              <a:t>Chapter 7: Storing Data: Disks and Files</a:t>
            </a:r>
          </a:p>
          <a:p>
            <a:r>
              <a:rPr lang="en-US" smtClean="0"/>
              <a:t>Chapter 8: File Organizations and Indexing</a:t>
            </a:r>
          </a:p>
          <a:p>
            <a:r>
              <a:rPr lang="en-US" smtClean="0"/>
              <a:t>Chapter 9: Tree-Structured Indexing</a:t>
            </a:r>
          </a:p>
          <a:p>
            <a:r>
              <a:rPr lang="en-US" smtClean="0"/>
              <a:t>Chapter 10: Hash-Based Indexing</a:t>
            </a:r>
          </a:p>
          <a:p>
            <a:r>
              <a:rPr lang="en-US" smtClean="0"/>
              <a:t>Chapter 11: External Sorting</a:t>
            </a:r>
          </a:p>
          <a:p>
            <a:r>
              <a:rPr lang="en-US" smtClean="0"/>
              <a:t>Chapter 12 (Part A): Evaluation of Relational Operators</a:t>
            </a:r>
          </a:p>
          <a:p>
            <a:r>
              <a:rPr lang="en-US" smtClean="0"/>
              <a:t>Chapter 12 (Part B): Evaluation of Relational Operators: Other Techniques</a:t>
            </a:r>
          </a:p>
          <a:p>
            <a:r>
              <a:rPr lang="en-US" smtClean="0"/>
              <a:t>Chapter 13: Introduction to Query Optimization</a:t>
            </a:r>
          </a:p>
          <a:p>
            <a:r>
              <a:rPr lang="en-US" smtClean="0"/>
              <a:t>Chapter 14: A Typical Relational Optimizer</a:t>
            </a:r>
          </a:p>
          <a:p>
            <a:r>
              <a:rPr lang="en-US" smtClean="0"/>
              <a:t>Chapter 15: Schema Refinement and Normal Forms</a:t>
            </a:r>
          </a:p>
          <a:p>
            <a:r>
              <a:rPr lang="en-US" smtClean="0"/>
              <a:t>Chapter 16 (Part A): Physical Database Design</a:t>
            </a:r>
          </a:p>
          <a:p>
            <a:r>
              <a:rPr lang="en-US" smtClean="0"/>
              <a:t>Chapter 16 (Part B): Database Tuning</a:t>
            </a:r>
          </a:p>
          <a:p>
            <a:r>
              <a:rPr lang="en-US" smtClean="0"/>
              <a:t>Chapter 17: Security</a:t>
            </a:r>
          </a:p>
          <a:p>
            <a:r>
              <a:rPr lang="en-US" smtClean="0"/>
              <a:t>Chapter 18: Transaction Management Overview</a:t>
            </a:r>
          </a:p>
          <a:p>
            <a:r>
              <a:rPr lang="en-US" smtClean="0"/>
              <a:t>Chapter 19: Concurrency Control</a:t>
            </a:r>
          </a:p>
          <a:p>
            <a:r>
              <a:rPr lang="en-US" smtClean="0"/>
              <a:t>Chapter 20: Crash Recovery</a:t>
            </a:r>
          </a:p>
          <a:p>
            <a:r>
              <a:rPr lang="en-US" smtClean="0"/>
              <a:t>Chapter 21: Parallel and Distributed Databases</a:t>
            </a:r>
          </a:p>
          <a:p>
            <a:r>
              <a:rPr lang="en-US" smtClean="0"/>
              <a:t>Chapter 22: Internet Databases</a:t>
            </a:r>
          </a:p>
          <a:p>
            <a:r>
              <a:rPr lang="en-US" smtClean="0"/>
              <a:t>Chapter 23: Decision Support</a:t>
            </a:r>
          </a:p>
          <a:p>
            <a:r>
              <a:rPr lang="en-US" smtClean="0"/>
              <a:t>Chapter 24: Data Mining</a:t>
            </a:r>
          </a:p>
          <a:p>
            <a:r>
              <a:rPr lang="en-US" smtClean="0"/>
              <a:t>Chapter 25: Object-Database Systems</a:t>
            </a:r>
          </a:p>
          <a:p>
            <a:r>
              <a:rPr lang="en-US" smtClean="0"/>
              <a:t>Chapter 26: Spatial Data Management</a:t>
            </a:r>
          </a:p>
          <a:p>
            <a:r>
              <a:rPr lang="en-US" smtClean="0"/>
              <a:t>Chapter 27: Deductive Databases</a:t>
            </a:r>
          </a:p>
          <a:p>
            <a:r>
              <a:rPr lang="en-US" smtClean="0"/>
              <a:t>Chapter 28: Additional Topics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57012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515" tIns="48257" rIns="96515" bIns="48257"/>
          <a:lstStyle/>
          <a:p>
            <a:pPr eaLnBrk="1" hangingPunct="1"/>
            <a:fld id="{0D546404-64D3-479C-B4C3-873C0A58C407}" type="slidenum">
              <a:rPr lang="en-US"/>
              <a:pPr eaLnBrk="1" hangingPunct="1"/>
              <a:t>12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27044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defTabSz="930275"/>
            <a:fld id="{ADDCE62F-8283-40DA-AF04-08BD53979C1F}" type="slidenum">
              <a:rPr lang="he-IL" sz="1200"/>
              <a:pPr defTabSz="930275"/>
              <a:t>13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794545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defTabSz="930275"/>
            <a:fld id="{C900B0A1-62F7-435A-AA19-106D52ACBFC9}" type="slidenum">
              <a:rPr lang="he-IL" sz="1200"/>
              <a:pPr defTabSz="930275"/>
              <a:t>17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02701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defTabSz="930275"/>
            <a:fld id="{36DDD25C-5A21-4FAD-A0CA-1EBEC7491303}" type="slidenum">
              <a:rPr lang="he-IL" sz="1200"/>
              <a:pPr defTabSz="930275"/>
              <a:t>18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12376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defTabSz="930275"/>
            <a:fld id="{AE4598FF-8C41-4462-B1A1-5FC32416B6D5}" type="slidenum">
              <a:rPr lang="he-IL" sz="1200"/>
              <a:pPr defTabSz="930275"/>
              <a:t>19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4212952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defTabSz="930275"/>
            <a:fld id="{88375644-CCF0-4377-8D43-8089EE257F8B}" type="slidenum">
              <a:rPr lang="he-IL" sz="1200"/>
              <a:pPr defTabSz="930275"/>
              <a:t>22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2406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defTabSz="930275"/>
            <a:fld id="{9D8A8D89-183E-41C6-B686-C5672BED160A}" type="slidenum">
              <a:rPr lang="he-IL" sz="1200"/>
              <a:pPr defTabSz="930275"/>
              <a:t>23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20725"/>
            <a:ext cx="4794250" cy="3595688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6125"/>
            <a:ext cx="5354637" cy="4313238"/>
          </a:xfrm>
          <a:noFill/>
          <a:ln/>
        </p:spPr>
        <p:txBody>
          <a:bodyPr lIns="92976" tIns="46488" rIns="92976" bIns="46488"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318582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defTabSz="930275"/>
            <a:fld id="{26D41909-9C7D-4C73-99EC-DEAA65F06B7E}" type="slidenum">
              <a:rPr lang="he-IL" sz="1200"/>
              <a:pPr defTabSz="930275"/>
              <a:t>24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20725"/>
            <a:ext cx="4794250" cy="35956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6125"/>
            <a:ext cx="5354637" cy="4313238"/>
          </a:xfrm>
          <a:noFill/>
          <a:ln/>
        </p:spPr>
        <p:txBody>
          <a:bodyPr lIns="92976" tIns="46488" rIns="92976" bIns="46488"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88202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8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24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247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41093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21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34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035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19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60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608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62799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22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45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451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88136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23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55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554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46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13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656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656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53934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14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75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759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99902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15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86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861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44380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16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696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963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7247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11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06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066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4612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12</a:t>
            </a: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16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68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1047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9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3379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10</a:t>
            </a: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37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373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5557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71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8413053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20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47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475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62491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21</a:t>
            </a: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57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578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5237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22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768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680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95110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20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81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813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14643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24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491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915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2392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515" tIns="48257" rIns="96515" bIns="48257"/>
          <a:lstStyle/>
          <a:p>
            <a:pPr eaLnBrk="1" hangingPunct="1"/>
            <a:fld id="{EB6D3EFD-4468-4E2E-8F8A-91A4C2C474F9}" type="slidenum">
              <a:rPr lang="en-US"/>
              <a:pPr eaLnBrk="1" hangingPunct="1"/>
              <a:t>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5597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6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512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120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528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5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522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223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6840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107" tIns="0" rIns="20107" bIns="0" anchor="b"/>
          <a:lstStyle/>
          <a:p>
            <a:pPr algn="r"/>
            <a:r>
              <a:rPr lang="en-US" sz="1100" i="1"/>
              <a:t>7</a:t>
            </a: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515" tIns="48257" rIns="96515" bIns="48257" anchor="ctr"/>
          <a:lstStyle/>
          <a:p>
            <a:endParaRPr lang="en-US"/>
          </a:p>
        </p:txBody>
      </p:sp>
      <p:sp>
        <p:nvSpPr>
          <p:cNvPr id="5325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325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6403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419100"/>
            <a:ext cx="19431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9100"/>
            <a:ext cx="56769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9100"/>
            <a:ext cx="7772400" cy="1104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81200"/>
            <a:ext cx="3810000" cy="4076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981200"/>
            <a:ext cx="3810000" cy="40767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9100"/>
            <a:ext cx="7772400" cy="11049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981200"/>
            <a:ext cx="7772400" cy="40767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81200"/>
            <a:ext cx="3810000" cy="4076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81200"/>
            <a:ext cx="3810000" cy="4076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419100"/>
            <a:ext cx="77724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81200"/>
            <a:ext cx="77724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3" y="6488113"/>
            <a:ext cx="560387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 anchor="ctr">
            <a:spAutoFit/>
          </a:bodyPr>
          <a:lstStyle/>
          <a:p>
            <a:r>
              <a:rPr lang="en-US" sz="1400">
                <a:latin typeface="Book Antiqua" pitchFamily="18" charset="0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645525" y="6488113"/>
            <a:ext cx="4064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 anchor="ctr">
            <a:spAutoFit/>
          </a:bodyPr>
          <a:lstStyle/>
          <a:p>
            <a:pPr algn="r"/>
            <a:fld id="{6C4C295E-11D7-4D82-8CCD-0F01B4B428C7}" type="slidenum">
              <a:rPr lang="en-US" sz="1400">
                <a:latin typeface="Book Antiqua" pitchFamily="18" charset="0"/>
              </a:rPr>
              <a:pPr algn="r"/>
              <a:t>‹#›</a:t>
            </a:fld>
            <a:endParaRPr lang="en-US" sz="1400">
              <a:latin typeface="Book Antiqua" pitchFamily="18" charset="0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683500" y="0"/>
            <a:ext cx="14859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03250" y="2286000"/>
            <a:ext cx="7772400" cy="1143000"/>
          </a:xfrm>
        </p:spPr>
        <p:txBody>
          <a:bodyPr/>
          <a:lstStyle/>
          <a:p>
            <a:pPr algn="ctr"/>
            <a:r>
              <a:rPr lang="en-US" smtClean="0"/>
              <a:t>Storing Data: Disks and Files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/>
            <a:r>
              <a:rPr lang="en-US" smtClean="0"/>
              <a:t>Chapter 9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2498725" y="5008563"/>
            <a:ext cx="4100513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800">
                <a:latin typeface="Book Antiqua" pitchFamily="18" charset="0"/>
              </a:rPr>
              <a:t>“Yea, from the table of my memory</a:t>
            </a:r>
          </a:p>
          <a:p>
            <a:pPr algn="ctr"/>
            <a:r>
              <a:rPr lang="en-US" sz="1800">
                <a:latin typeface="Book Antiqua" pitchFamily="18" charset="0"/>
              </a:rPr>
              <a:t>I’ll wipe away all trivial fond records.”</a:t>
            </a:r>
          </a:p>
          <a:p>
            <a:pPr algn="ctr"/>
            <a:r>
              <a:rPr lang="en-US" sz="1800">
                <a:latin typeface="Book Antiqua" pitchFamily="18" charset="0"/>
              </a:rPr>
              <a:t>-- Shakespeare, </a:t>
            </a:r>
            <a:r>
              <a:rPr lang="en-US" sz="1800" i="1">
                <a:latin typeface="Book Antiqua" pitchFamily="18" charset="0"/>
              </a:rPr>
              <a:t>Hamlet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-266700"/>
            <a:ext cx="7772400" cy="1104900"/>
          </a:xfrm>
        </p:spPr>
        <p:txBody>
          <a:bodyPr/>
          <a:lstStyle/>
          <a:p>
            <a:r>
              <a:rPr lang="en-US" smtClean="0"/>
              <a:t>When a Page is Requested ...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372600" cy="2438400"/>
          </a:xfrm>
        </p:spPr>
        <p:txBody>
          <a:bodyPr/>
          <a:lstStyle/>
          <a:p>
            <a:r>
              <a:rPr lang="en-US" sz="3200" smtClean="0"/>
              <a:t>If requested page is not in pool:</a:t>
            </a:r>
          </a:p>
          <a:p>
            <a:pPr lvl="1">
              <a:buSzPct val="75000"/>
            </a:pPr>
            <a:r>
              <a:rPr lang="en-US" sz="2800" smtClean="0"/>
              <a:t>Choose a frame for </a:t>
            </a:r>
            <a:r>
              <a:rPr lang="en-US" sz="2800" i="1" smtClean="0">
                <a:solidFill>
                  <a:schemeClr val="accent2"/>
                </a:solidFill>
              </a:rPr>
              <a:t>replacement</a:t>
            </a:r>
          </a:p>
          <a:p>
            <a:pPr lvl="2">
              <a:buSzPct val="75000"/>
            </a:pPr>
            <a:r>
              <a:rPr lang="en-US" sz="2400" smtClean="0"/>
              <a:t>Only pages with </a:t>
            </a:r>
            <a:r>
              <a:rPr lang="en-US" sz="2400" i="1" smtClean="0"/>
              <a:t>pin count </a:t>
            </a:r>
            <a:r>
              <a:rPr lang="en-US" sz="2400" smtClean="0"/>
              <a:t>= 0 can be candidates  </a:t>
            </a:r>
            <a:endParaRPr lang="en-US" sz="2400" i="1" smtClean="0">
              <a:solidFill>
                <a:schemeClr val="accent2"/>
              </a:solidFill>
            </a:endParaRPr>
          </a:p>
          <a:p>
            <a:pPr lvl="1">
              <a:buSzPct val="75000"/>
            </a:pPr>
            <a:r>
              <a:rPr lang="en-US" sz="2800" smtClean="0"/>
              <a:t>If  frame is dirty, write it to disk</a:t>
            </a:r>
          </a:p>
          <a:p>
            <a:pPr lvl="2">
              <a:buSzPct val="75000"/>
            </a:pPr>
            <a:r>
              <a:rPr lang="en-US" smtClean="0"/>
              <a:t>CC &amp; recovery may entail additional I/O when a frame is chosen for replacement. (</a:t>
            </a:r>
            <a:r>
              <a:rPr lang="en-US" i="1" smtClean="0"/>
              <a:t>Write-Ahead Log </a:t>
            </a:r>
            <a:r>
              <a:rPr lang="en-US" smtClean="0"/>
              <a:t>protocol; more later.)</a:t>
            </a:r>
          </a:p>
          <a:p>
            <a:pPr lvl="1">
              <a:buSzPct val="75000"/>
            </a:pPr>
            <a:r>
              <a:rPr lang="en-US" sz="2800" smtClean="0"/>
              <a:t>Read requested page into chosen frame</a:t>
            </a:r>
          </a:p>
          <a:p>
            <a:r>
              <a:rPr lang="en-US" sz="3200" i="1" smtClean="0"/>
              <a:t>Pin </a:t>
            </a:r>
            <a:r>
              <a:rPr lang="en-US" sz="3200" smtClean="0"/>
              <a:t>the page and return its address.  </a:t>
            </a:r>
          </a:p>
          <a:p>
            <a:pPr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898525" y="4586288"/>
            <a:ext cx="121348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76200" y="5286375"/>
            <a:ext cx="94488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/>
              <a:buChar char="*"/>
            </a:pPr>
            <a:r>
              <a:rPr lang="en-US" sz="2800">
                <a:latin typeface="Book Antiqua" pitchFamily="18" charset="0"/>
              </a:rPr>
              <a:t> </a:t>
            </a:r>
            <a:r>
              <a:rPr lang="en-US" sz="2800" i="1">
                <a:latin typeface="Book Antiqua" pitchFamily="18" charset="0"/>
              </a:rPr>
              <a:t> If requests can be predicted (e.g., sequential scans)</a:t>
            </a:r>
          </a:p>
          <a:p>
            <a:pPr>
              <a:spcBef>
                <a:spcPct val="20000"/>
              </a:spcBef>
            </a:pPr>
            <a:r>
              <a:rPr lang="en-US" sz="2800" i="1">
                <a:latin typeface="Book Antiqua" pitchFamily="18" charset="0"/>
              </a:rPr>
              <a:t>  pages can be </a:t>
            </a:r>
            <a:r>
              <a:rPr lang="en-US" sz="2800" i="1" u="sng">
                <a:solidFill>
                  <a:schemeClr val="accent2"/>
                </a:solidFill>
                <a:latin typeface="Book Antiqua" pitchFamily="18" charset="0"/>
              </a:rPr>
              <a:t>pre-fetched</a:t>
            </a:r>
            <a:r>
              <a:rPr lang="en-US" sz="2800" i="1">
                <a:solidFill>
                  <a:schemeClr val="accent2"/>
                </a:solidFill>
                <a:latin typeface="Book Antiqua" pitchFamily="18" charset="0"/>
              </a:rPr>
              <a:t> </a:t>
            </a:r>
            <a:r>
              <a:rPr lang="en-US" sz="2800" i="1">
                <a:latin typeface="Book Antiqua" pitchFamily="18" charset="0"/>
              </a:rPr>
              <a:t>several pages at a time!</a:t>
            </a:r>
          </a:p>
        </p:txBody>
      </p:sp>
      <p:pic>
        <p:nvPicPr>
          <p:cNvPr id="2" name="586913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68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Buffer Replacement Policy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" y="1981200"/>
            <a:ext cx="9144000" cy="4076700"/>
          </a:xfrm>
        </p:spPr>
        <p:txBody>
          <a:bodyPr/>
          <a:lstStyle/>
          <a:p>
            <a:r>
              <a:rPr lang="en-US" sz="3200" smtClean="0"/>
              <a:t>Frame is chosen for replacement by a </a:t>
            </a:r>
            <a:r>
              <a:rPr lang="en-US" sz="3200" i="1" smtClean="0">
                <a:solidFill>
                  <a:schemeClr val="accent2"/>
                </a:solidFill>
              </a:rPr>
              <a:t>replacement policy:</a:t>
            </a:r>
          </a:p>
          <a:p>
            <a:pPr lvl="1">
              <a:buSzPct val="75000"/>
            </a:pPr>
            <a:r>
              <a:rPr lang="en-US" sz="2800" smtClean="0"/>
              <a:t>Least-recently-used (LRU), Clock, MRU etc.</a:t>
            </a:r>
          </a:p>
          <a:p>
            <a:r>
              <a:rPr lang="en-US" sz="3200" smtClean="0"/>
              <a:t>Policy can have big impact on # of I/O’s; depends on the </a:t>
            </a:r>
            <a:r>
              <a:rPr lang="en-US" sz="3200" i="1" smtClean="0">
                <a:solidFill>
                  <a:schemeClr val="accent2"/>
                </a:solidFill>
              </a:rPr>
              <a:t>access pattern</a:t>
            </a:r>
            <a:r>
              <a:rPr lang="en-US" sz="3200" smtClean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2" name="688313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838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33413" y="6453188"/>
            <a:ext cx="2895600" cy="403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  <a:p>
            <a:pPr eaLnBrk="1" hangingPunct="1"/>
            <a:endParaRPr lang="en-US">
              <a:solidFill>
                <a:schemeClr val="tx2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04900"/>
          </a:xfrm>
        </p:spPr>
        <p:txBody>
          <a:bodyPr/>
          <a:lstStyle/>
          <a:p>
            <a:r>
              <a:rPr lang="en-US" smtClean="0"/>
              <a:t>LRU Replacement Policy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610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i="1" u="sng" smtClean="0">
                <a:solidFill>
                  <a:schemeClr val="accent2"/>
                </a:solidFill>
              </a:rPr>
              <a:t>Least Recently Used (LRU)</a:t>
            </a:r>
            <a:endParaRPr lang="en-US" smtClean="0"/>
          </a:p>
          <a:p>
            <a:pPr lvl="1">
              <a:lnSpc>
                <a:spcPct val="90000"/>
              </a:lnSpc>
            </a:pPr>
            <a:r>
              <a:rPr lang="en-US" smtClean="0"/>
              <a:t>for each page in buffer pool, keep track of time when last </a:t>
            </a:r>
            <a:r>
              <a:rPr lang="en-US" i="1" smtClean="0">
                <a:solidFill>
                  <a:schemeClr val="accent2"/>
                </a:solidFill>
              </a:rPr>
              <a:t>unpinned</a:t>
            </a:r>
            <a:endParaRPr lang="en-US" smtClean="0"/>
          </a:p>
          <a:p>
            <a:pPr lvl="1">
              <a:lnSpc>
                <a:spcPct val="90000"/>
              </a:lnSpc>
            </a:pPr>
            <a:r>
              <a:rPr lang="en-US" smtClean="0"/>
              <a:t>replace the frame which has the oldest (earliest) time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Least likely to be accessed again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Very common policy: intuitive and simple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Works well for repeated accesses to popular pages</a:t>
            </a:r>
            <a:endParaRPr lang="en-US" i="1" u="sng" smtClean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mtClean="0"/>
              <a:t>Problems?</a:t>
            </a:r>
            <a:endParaRPr lang="en-US" i="1" u="sng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mtClean="0"/>
              <a:t>Will see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0" y="60960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 sz="1400"/>
              <a:t>A. Frank - P. Weisberg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686800" cy="6096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LRU Page </a:t>
            </a:r>
            <a:r>
              <a:rPr lang="en-US" sz="3600" dirty="0" smtClean="0"/>
              <a:t>Replacement </a:t>
            </a:r>
            <a:br>
              <a:rPr lang="en-US" sz="3600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(Ignoring pin/unpin!!!)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pic>
        <p:nvPicPr>
          <p:cNvPr id="1331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 l="809" t="32875" r="789" b="32362"/>
          <a:stretch>
            <a:fillRect/>
          </a:stretch>
        </p:blipFill>
        <p:spPr>
          <a:xfrm>
            <a:off x="0" y="1250950"/>
            <a:ext cx="7742238" cy="4845050"/>
          </a:xfrm>
        </p:spPr>
      </p:pic>
      <p:sp>
        <p:nvSpPr>
          <p:cNvPr id="2" name="TextBox 1"/>
          <p:cNvSpPr txBox="1"/>
          <p:nvPr/>
        </p:nvSpPr>
        <p:spPr>
          <a:xfrm>
            <a:off x="424190" y="34568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4568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9200" y="3505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200" y="42188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42188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9200" y="49808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1350005" y="1905000"/>
            <a:ext cx="326395" cy="6096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0200" y="42188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0200" y="5029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00200" y="3505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1990" y="42188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5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9190" y="49808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6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2200" y="4267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5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62200" y="3505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4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7772400" cy="1104900"/>
          </a:xfrm>
        </p:spPr>
        <p:txBody>
          <a:bodyPr/>
          <a:lstStyle/>
          <a:p>
            <a:r>
              <a:rPr lang="en-US" sz="4400" dirty="0" smtClean="0"/>
              <a:t>More realistic </a:t>
            </a:r>
            <a:r>
              <a:rPr lang="en-US" sz="4400" dirty="0" smtClean="0"/>
              <a:t>– </a:t>
            </a:r>
            <a:r>
              <a:rPr lang="en-US" sz="4400" dirty="0" smtClean="0">
                <a:solidFill>
                  <a:srgbClr val="FF0000"/>
                </a:solidFill>
              </a:rPr>
              <a:t>with pin/unpin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38300"/>
            <a:ext cx="8686800" cy="4076700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>
                <a:solidFill>
                  <a:srgbClr val="063DE8"/>
                </a:solidFill>
              </a:rPr>
              <a:t>pin(</a:t>
            </a:r>
            <a:r>
              <a:rPr lang="en-US" sz="3200" i="1" dirty="0" smtClean="0">
                <a:solidFill>
                  <a:srgbClr val="063DE8"/>
                </a:solidFill>
              </a:rPr>
              <a:t>blk1</a:t>
            </a:r>
            <a:r>
              <a:rPr lang="en-US" sz="3200" dirty="0">
                <a:solidFill>
                  <a:srgbClr val="063DE8"/>
                </a:solidFill>
              </a:rPr>
              <a:t>); </a:t>
            </a:r>
            <a:r>
              <a:rPr lang="en-US" sz="3200" dirty="0" smtClean="0">
                <a:solidFill>
                  <a:srgbClr val="063DE8"/>
                </a:solidFill>
              </a:rPr>
              <a:t>  pin(</a:t>
            </a:r>
            <a:r>
              <a:rPr lang="en-US" sz="3200" i="1" dirty="0" smtClean="0">
                <a:solidFill>
                  <a:srgbClr val="063DE8"/>
                </a:solidFill>
              </a:rPr>
              <a:t>blk2</a:t>
            </a:r>
            <a:r>
              <a:rPr lang="en-US" sz="3200" dirty="0" smtClean="0">
                <a:solidFill>
                  <a:srgbClr val="063DE8"/>
                </a:solidFill>
              </a:rPr>
              <a:t>);  pin(</a:t>
            </a:r>
            <a:r>
              <a:rPr lang="en-US" sz="3200" i="1" dirty="0" smtClean="0">
                <a:solidFill>
                  <a:srgbClr val="063DE8"/>
                </a:solidFill>
              </a:rPr>
              <a:t>blk3</a:t>
            </a:r>
            <a:r>
              <a:rPr lang="en-US" sz="3200" dirty="0">
                <a:solidFill>
                  <a:srgbClr val="063DE8"/>
                </a:solidFill>
              </a:rPr>
              <a:t>); </a:t>
            </a:r>
            <a:r>
              <a:rPr lang="en-US" sz="3200" dirty="0" smtClean="0">
                <a:solidFill>
                  <a:srgbClr val="063DE8"/>
                </a:solidFill>
              </a:rPr>
              <a:t> pin(</a:t>
            </a:r>
            <a:r>
              <a:rPr lang="en-US" sz="3200" i="1" dirty="0" smtClean="0">
                <a:solidFill>
                  <a:srgbClr val="063DE8"/>
                </a:solidFill>
              </a:rPr>
              <a:t>blk4</a:t>
            </a:r>
            <a:r>
              <a:rPr lang="en-US" sz="3200" dirty="0">
                <a:solidFill>
                  <a:srgbClr val="063DE8"/>
                </a:solidFill>
              </a:rPr>
              <a:t>); </a:t>
            </a:r>
            <a:r>
              <a:rPr lang="en-US" sz="3200" dirty="0" smtClean="0">
                <a:solidFill>
                  <a:srgbClr val="063DE8"/>
                </a:solidFill>
              </a:rPr>
              <a:t>   unpin(</a:t>
            </a:r>
            <a:r>
              <a:rPr lang="en-US" sz="3200" i="1" dirty="0" smtClean="0">
                <a:solidFill>
                  <a:srgbClr val="063DE8"/>
                </a:solidFill>
              </a:rPr>
              <a:t>blk4</a:t>
            </a:r>
            <a:r>
              <a:rPr lang="en-US" sz="3200" dirty="0" smtClean="0">
                <a:solidFill>
                  <a:srgbClr val="063DE8"/>
                </a:solidFill>
              </a:rPr>
              <a:t>);  pin(</a:t>
            </a:r>
            <a:r>
              <a:rPr lang="en-US" sz="3200" i="1" dirty="0" smtClean="0">
                <a:solidFill>
                  <a:srgbClr val="063DE8"/>
                </a:solidFill>
              </a:rPr>
              <a:t>blk5</a:t>
            </a:r>
            <a:r>
              <a:rPr lang="en-US" sz="3200" dirty="0">
                <a:solidFill>
                  <a:srgbClr val="063DE8"/>
                </a:solidFill>
              </a:rPr>
              <a:t>); </a:t>
            </a:r>
            <a:r>
              <a:rPr lang="en-US" sz="3200" dirty="0" smtClean="0">
                <a:solidFill>
                  <a:srgbClr val="063DE8"/>
                </a:solidFill>
              </a:rPr>
              <a:t> unpin(</a:t>
            </a:r>
            <a:r>
              <a:rPr lang="en-US" sz="3200" i="1" dirty="0" smtClean="0">
                <a:solidFill>
                  <a:srgbClr val="063DE8"/>
                </a:solidFill>
              </a:rPr>
              <a:t>blk2</a:t>
            </a:r>
            <a:r>
              <a:rPr lang="en-US" sz="3200" dirty="0" smtClean="0">
                <a:solidFill>
                  <a:srgbClr val="063DE8"/>
                </a:solidFill>
              </a:rPr>
              <a:t>); …</a:t>
            </a:r>
          </a:p>
          <a:p>
            <a:pPr lvl="1"/>
            <a:endParaRPr lang="en-US" sz="2800" b="1" dirty="0" smtClean="0">
              <a:solidFill>
                <a:srgbClr val="FF0000"/>
              </a:solidFill>
            </a:endParaRPr>
          </a:p>
          <a:p>
            <a:pPr lvl="1"/>
            <a:r>
              <a:rPr lang="en-US" sz="2800" b="1" dirty="0" smtClean="0">
                <a:solidFill>
                  <a:srgbClr val="FF0000"/>
                </a:solidFill>
              </a:rPr>
              <a:t>Note: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Many of our examples abstract from the interleaving of pin/unpin calls</a:t>
            </a:r>
          </a:p>
          <a:p>
            <a:pPr lvl="2"/>
            <a:r>
              <a:rPr lang="en-US" sz="2400" dirty="0" smtClean="0"/>
              <a:t>i.e. so we can assume unpin is called right after pin in those examples</a:t>
            </a:r>
          </a:p>
          <a:p>
            <a:pPr lvl="1"/>
            <a:r>
              <a:rPr lang="en-US" sz="2800" dirty="0" smtClean="0"/>
              <a:t>Which </a:t>
            </a:r>
            <a:r>
              <a:rPr lang="en-US" sz="2800" dirty="0" err="1" smtClean="0"/>
              <a:t>blk</a:t>
            </a:r>
            <a:r>
              <a:rPr lang="en-US" sz="2800" dirty="0" smtClean="0"/>
              <a:t> is least recently used at end here?</a:t>
            </a:r>
          </a:p>
          <a:p>
            <a:endParaRPr lang="en-US" sz="32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47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90500"/>
            <a:ext cx="7772400" cy="1104900"/>
          </a:xfrm>
        </p:spPr>
        <p:txBody>
          <a:bodyPr/>
          <a:lstStyle/>
          <a:p>
            <a:r>
              <a:rPr lang="en-US" sz="4400" dirty="0" smtClean="0"/>
              <a:t>More realistic request sequence (</a:t>
            </a:r>
            <a:r>
              <a:rPr lang="en-US" sz="4400" dirty="0" err="1" smtClean="0"/>
              <a:t>contd</a:t>
            </a:r>
            <a:r>
              <a:rPr lang="en-US" sz="4400" dirty="0" smtClean="0"/>
              <a:t>).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09700"/>
            <a:ext cx="8686800" cy="4076700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What about?</a:t>
            </a:r>
          </a:p>
          <a:p>
            <a:pPr lvl="1"/>
            <a:r>
              <a:rPr lang="en-US" sz="2800" dirty="0">
                <a:solidFill>
                  <a:srgbClr val="063DE8"/>
                </a:solidFill>
              </a:rPr>
              <a:t>pin(</a:t>
            </a:r>
            <a:r>
              <a:rPr lang="en-US" sz="2800" i="1" dirty="0">
                <a:solidFill>
                  <a:srgbClr val="063DE8"/>
                </a:solidFill>
              </a:rPr>
              <a:t>blk1</a:t>
            </a:r>
            <a:r>
              <a:rPr lang="en-US" sz="2800" dirty="0">
                <a:solidFill>
                  <a:srgbClr val="063DE8"/>
                </a:solidFill>
              </a:rPr>
              <a:t>);  </a:t>
            </a:r>
            <a:r>
              <a:rPr lang="en-US" sz="2800" dirty="0" smtClean="0">
                <a:solidFill>
                  <a:srgbClr val="063DE8"/>
                </a:solidFill>
              </a:rPr>
              <a:t>pin(</a:t>
            </a:r>
            <a:r>
              <a:rPr lang="en-US" sz="2800" i="1" dirty="0" smtClean="0">
                <a:solidFill>
                  <a:srgbClr val="063DE8"/>
                </a:solidFill>
              </a:rPr>
              <a:t>blk2</a:t>
            </a:r>
            <a:r>
              <a:rPr lang="en-US" sz="2800" dirty="0">
                <a:solidFill>
                  <a:srgbClr val="063DE8"/>
                </a:solidFill>
              </a:rPr>
              <a:t>);  pin(</a:t>
            </a:r>
            <a:r>
              <a:rPr lang="en-US" sz="2800" i="1" dirty="0">
                <a:solidFill>
                  <a:srgbClr val="063DE8"/>
                </a:solidFill>
              </a:rPr>
              <a:t>blk3</a:t>
            </a:r>
            <a:r>
              <a:rPr lang="en-US" sz="2800" dirty="0">
                <a:solidFill>
                  <a:srgbClr val="063DE8"/>
                </a:solidFill>
              </a:rPr>
              <a:t>);  pin(</a:t>
            </a:r>
            <a:r>
              <a:rPr lang="en-US" sz="2800" i="1" dirty="0">
                <a:solidFill>
                  <a:srgbClr val="063DE8"/>
                </a:solidFill>
              </a:rPr>
              <a:t>blk4</a:t>
            </a:r>
            <a:r>
              <a:rPr lang="en-US" sz="2800" dirty="0">
                <a:solidFill>
                  <a:srgbClr val="063DE8"/>
                </a:solidFill>
              </a:rPr>
              <a:t>);    unpin(</a:t>
            </a:r>
            <a:r>
              <a:rPr lang="en-US" sz="2800" i="1" dirty="0">
                <a:solidFill>
                  <a:srgbClr val="063DE8"/>
                </a:solidFill>
              </a:rPr>
              <a:t>blk4</a:t>
            </a:r>
            <a:r>
              <a:rPr lang="en-US" sz="2800" dirty="0">
                <a:solidFill>
                  <a:srgbClr val="063DE8"/>
                </a:solidFill>
              </a:rPr>
              <a:t>); pin(</a:t>
            </a:r>
            <a:r>
              <a:rPr lang="en-US" sz="2800" i="1" dirty="0">
                <a:solidFill>
                  <a:srgbClr val="063DE8"/>
                </a:solidFill>
              </a:rPr>
              <a:t>blk1</a:t>
            </a:r>
            <a:r>
              <a:rPr lang="en-US" sz="2800" dirty="0">
                <a:solidFill>
                  <a:srgbClr val="063DE8"/>
                </a:solidFill>
              </a:rPr>
              <a:t>);</a:t>
            </a:r>
            <a:r>
              <a:rPr lang="en-US" sz="2800" dirty="0" smtClean="0">
                <a:solidFill>
                  <a:srgbClr val="063DE8"/>
                </a:solidFill>
              </a:rPr>
              <a:t> </a:t>
            </a:r>
            <a:r>
              <a:rPr lang="en-US" sz="2800" dirty="0" smtClean="0">
                <a:solidFill>
                  <a:srgbClr val="063DE8"/>
                </a:solidFill>
              </a:rPr>
              <a:t>unpin(</a:t>
            </a:r>
            <a:r>
              <a:rPr lang="en-US" sz="2800" i="1" dirty="0" smtClean="0">
                <a:solidFill>
                  <a:srgbClr val="063DE8"/>
                </a:solidFill>
              </a:rPr>
              <a:t>blk1</a:t>
            </a:r>
            <a:r>
              <a:rPr lang="en-US" sz="2800" dirty="0" smtClean="0">
                <a:solidFill>
                  <a:srgbClr val="063DE8"/>
                </a:solidFill>
              </a:rPr>
              <a:t>); pin(</a:t>
            </a:r>
            <a:r>
              <a:rPr lang="en-US" sz="2800" i="1" dirty="0" smtClean="0">
                <a:solidFill>
                  <a:srgbClr val="063DE8"/>
                </a:solidFill>
              </a:rPr>
              <a:t>blk5</a:t>
            </a:r>
            <a:r>
              <a:rPr lang="en-US" sz="2800" dirty="0">
                <a:solidFill>
                  <a:srgbClr val="063DE8"/>
                </a:solidFill>
              </a:rPr>
              <a:t>);  unpin(</a:t>
            </a:r>
            <a:r>
              <a:rPr lang="en-US" sz="2800" i="1" dirty="0">
                <a:solidFill>
                  <a:srgbClr val="063DE8"/>
                </a:solidFill>
              </a:rPr>
              <a:t>blk2</a:t>
            </a:r>
            <a:r>
              <a:rPr lang="en-US" sz="2800" dirty="0">
                <a:solidFill>
                  <a:srgbClr val="063DE8"/>
                </a:solidFill>
              </a:rPr>
              <a:t>); …</a:t>
            </a:r>
          </a:p>
          <a:p>
            <a:endParaRPr lang="en-US" sz="3200" dirty="0" smtClean="0"/>
          </a:p>
          <a:p>
            <a:r>
              <a:rPr lang="en-US" sz="3200" dirty="0" smtClean="0"/>
              <a:t>What is </a:t>
            </a:r>
            <a:r>
              <a:rPr lang="en-US" sz="3200" i="1" dirty="0" err="1" smtClean="0"/>
              <a:t>pincount</a:t>
            </a:r>
            <a:r>
              <a:rPr lang="en-US" sz="3200" dirty="0" smtClean="0"/>
              <a:t> for </a:t>
            </a:r>
            <a:r>
              <a:rPr lang="en-US" sz="3200" dirty="0" smtClean="0">
                <a:solidFill>
                  <a:srgbClr val="063DE8"/>
                </a:solidFill>
              </a:rPr>
              <a:t>blk1</a:t>
            </a:r>
            <a:r>
              <a:rPr lang="en-US" sz="3200" dirty="0" smtClean="0"/>
              <a:t> at this point?</a:t>
            </a:r>
          </a:p>
          <a:p>
            <a:r>
              <a:rPr lang="en-US" sz="3200" dirty="0"/>
              <a:t>What is </a:t>
            </a:r>
            <a:r>
              <a:rPr lang="en-US" sz="3200" i="1" dirty="0" err="1"/>
              <a:t>pincount</a:t>
            </a:r>
            <a:r>
              <a:rPr lang="en-US" sz="3200" dirty="0"/>
              <a:t> for </a:t>
            </a:r>
            <a:r>
              <a:rPr lang="en-US" sz="3200" dirty="0" smtClean="0">
                <a:solidFill>
                  <a:srgbClr val="063DE8"/>
                </a:solidFill>
              </a:rPr>
              <a:t>blk4</a:t>
            </a:r>
            <a:r>
              <a:rPr lang="en-US" sz="3200" dirty="0" smtClean="0"/>
              <a:t> </a:t>
            </a:r>
            <a:r>
              <a:rPr lang="en-US" sz="3200" dirty="0"/>
              <a:t>at this point</a:t>
            </a:r>
            <a:r>
              <a:rPr lang="en-US" sz="3200" dirty="0" smtClean="0"/>
              <a:t>?</a:t>
            </a:r>
          </a:p>
          <a:p>
            <a:r>
              <a:rPr lang="en-US" sz="3200" dirty="0" smtClean="0"/>
              <a:t>Which is least recently used at end of sequence?</a:t>
            </a:r>
            <a:endParaRPr lang="en-US" sz="3200" dirty="0"/>
          </a:p>
          <a:p>
            <a:endParaRPr lang="en-US" sz="32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 flipV="1">
            <a:off x="2971800" y="2819400"/>
            <a:ext cx="3810000" cy="1524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63DE8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4495800" y="2819400"/>
            <a:ext cx="2133600" cy="990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63DE8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367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90500"/>
            <a:ext cx="7772400" cy="1104900"/>
          </a:xfrm>
        </p:spPr>
        <p:txBody>
          <a:bodyPr/>
          <a:lstStyle/>
          <a:p>
            <a:r>
              <a:rPr lang="en-US" sz="4400" dirty="0" smtClean="0"/>
              <a:t>What about here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09700"/>
            <a:ext cx="8686800" cy="4076700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What about?</a:t>
            </a:r>
          </a:p>
          <a:p>
            <a:pPr lvl="1"/>
            <a:r>
              <a:rPr lang="en-US" sz="2800" dirty="0">
                <a:solidFill>
                  <a:srgbClr val="063DE8"/>
                </a:solidFill>
              </a:rPr>
              <a:t>pin(</a:t>
            </a:r>
            <a:r>
              <a:rPr lang="en-US" sz="2800" i="1" dirty="0">
                <a:solidFill>
                  <a:srgbClr val="063DE8"/>
                </a:solidFill>
              </a:rPr>
              <a:t>blk1</a:t>
            </a:r>
            <a:r>
              <a:rPr lang="en-US" sz="2800" dirty="0">
                <a:solidFill>
                  <a:srgbClr val="063DE8"/>
                </a:solidFill>
              </a:rPr>
              <a:t>);  </a:t>
            </a:r>
            <a:r>
              <a:rPr lang="en-US" sz="2800" dirty="0" smtClean="0">
                <a:solidFill>
                  <a:srgbClr val="063DE8"/>
                </a:solidFill>
              </a:rPr>
              <a:t>pin(</a:t>
            </a:r>
            <a:r>
              <a:rPr lang="en-US" sz="2800" i="1" dirty="0" smtClean="0">
                <a:solidFill>
                  <a:srgbClr val="063DE8"/>
                </a:solidFill>
              </a:rPr>
              <a:t>blk2</a:t>
            </a:r>
            <a:r>
              <a:rPr lang="en-US" sz="2800" dirty="0">
                <a:solidFill>
                  <a:srgbClr val="063DE8"/>
                </a:solidFill>
              </a:rPr>
              <a:t>);  pin(</a:t>
            </a:r>
            <a:r>
              <a:rPr lang="en-US" sz="2800" i="1" dirty="0">
                <a:solidFill>
                  <a:srgbClr val="063DE8"/>
                </a:solidFill>
              </a:rPr>
              <a:t>blk3</a:t>
            </a:r>
            <a:r>
              <a:rPr lang="en-US" sz="2800" dirty="0">
                <a:solidFill>
                  <a:srgbClr val="063DE8"/>
                </a:solidFill>
              </a:rPr>
              <a:t>);  pin(</a:t>
            </a:r>
            <a:r>
              <a:rPr lang="en-US" sz="2800" i="1" dirty="0">
                <a:solidFill>
                  <a:srgbClr val="063DE8"/>
                </a:solidFill>
              </a:rPr>
              <a:t>blk4</a:t>
            </a:r>
            <a:r>
              <a:rPr lang="en-US" sz="2800" dirty="0">
                <a:solidFill>
                  <a:srgbClr val="063DE8"/>
                </a:solidFill>
              </a:rPr>
              <a:t>);    unpin(</a:t>
            </a:r>
            <a:r>
              <a:rPr lang="en-US" sz="2800" i="1" dirty="0">
                <a:solidFill>
                  <a:srgbClr val="063DE8"/>
                </a:solidFill>
              </a:rPr>
              <a:t>blk4</a:t>
            </a:r>
            <a:r>
              <a:rPr lang="en-US" sz="2800" dirty="0">
                <a:solidFill>
                  <a:srgbClr val="063DE8"/>
                </a:solidFill>
              </a:rPr>
              <a:t>); pin(</a:t>
            </a:r>
            <a:r>
              <a:rPr lang="en-US" sz="2800" i="1" dirty="0">
                <a:solidFill>
                  <a:srgbClr val="063DE8"/>
                </a:solidFill>
              </a:rPr>
              <a:t>blk1</a:t>
            </a:r>
            <a:r>
              <a:rPr lang="en-US" sz="2800" dirty="0">
                <a:solidFill>
                  <a:srgbClr val="063DE8"/>
                </a:solidFill>
              </a:rPr>
              <a:t>);</a:t>
            </a:r>
            <a:r>
              <a:rPr lang="en-US" sz="2800" dirty="0" smtClean="0">
                <a:solidFill>
                  <a:srgbClr val="063DE8"/>
                </a:solidFill>
              </a:rPr>
              <a:t> </a:t>
            </a:r>
            <a:r>
              <a:rPr lang="en-US" sz="2800" dirty="0" smtClean="0">
                <a:solidFill>
                  <a:srgbClr val="063DE8"/>
                </a:solidFill>
              </a:rPr>
              <a:t>unpin(</a:t>
            </a:r>
            <a:r>
              <a:rPr lang="en-US" sz="2800" i="1" dirty="0" smtClean="0">
                <a:solidFill>
                  <a:srgbClr val="063DE8"/>
                </a:solidFill>
              </a:rPr>
              <a:t>blk1</a:t>
            </a:r>
            <a:r>
              <a:rPr lang="en-US" sz="2800" dirty="0" smtClean="0">
                <a:solidFill>
                  <a:srgbClr val="063DE8"/>
                </a:solidFill>
              </a:rPr>
              <a:t>); </a:t>
            </a:r>
            <a:r>
              <a:rPr lang="en-US" sz="2800" dirty="0" smtClean="0">
                <a:solidFill>
                  <a:srgbClr val="FF0000"/>
                </a:solidFill>
              </a:rPr>
              <a:t>pin(</a:t>
            </a:r>
            <a:r>
              <a:rPr lang="en-US" sz="2800" i="1" dirty="0" smtClean="0">
                <a:solidFill>
                  <a:srgbClr val="FF0000"/>
                </a:solidFill>
              </a:rPr>
              <a:t>blk4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  <a:r>
              <a:rPr lang="en-US" sz="2800" dirty="0" smtClean="0">
                <a:solidFill>
                  <a:srgbClr val="063DE8"/>
                </a:solidFill>
              </a:rPr>
              <a:t>;  </a:t>
            </a:r>
            <a:r>
              <a:rPr lang="en-US" sz="2800" dirty="0">
                <a:solidFill>
                  <a:srgbClr val="063DE8"/>
                </a:solidFill>
              </a:rPr>
              <a:t>unpin(</a:t>
            </a:r>
            <a:r>
              <a:rPr lang="en-US" sz="2800" i="1" dirty="0">
                <a:solidFill>
                  <a:srgbClr val="063DE8"/>
                </a:solidFill>
              </a:rPr>
              <a:t>blk2</a:t>
            </a:r>
            <a:r>
              <a:rPr lang="en-US" sz="2800" dirty="0">
                <a:solidFill>
                  <a:srgbClr val="063DE8"/>
                </a:solidFill>
              </a:rPr>
              <a:t>); …</a:t>
            </a:r>
          </a:p>
          <a:p>
            <a:endParaRPr lang="en-US" sz="3200" dirty="0" smtClean="0"/>
          </a:p>
          <a:p>
            <a:r>
              <a:rPr lang="en-US" sz="3200" dirty="0" smtClean="0"/>
              <a:t>Which is least recently used at end of sequence?</a:t>
            </a:r>
            <a:endParaRPr lang="en-US" sz="3200" dirty="0"/>
          </a:p>
          <a:p>
            <a:endParaRPr lang="en-US" sz="32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 flipV="1">
            <a:off x="2971800" y="2819400"/>
            <a:ext cx="3810000" cy="1524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63DE8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4495800" y="2819400"/>
            <a:ext cx="2133600" cy="990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63DE8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2981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6096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Issue with LRU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3820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Reference string:  1, 2, 3, 4, </a:t>
            </a:r>
            <a:r>
              <a:rPr lang="en-US" b="1" smtClean="0">
                <a:solidFill>
                  <a:srgbClr val="FF0000"/>
                </a:solidFill>
              </a:rPr>
              <a:t>5</a:t>
            </a:r>
            <a:r>
              <a:rPr lang="en-US" smtClean="0"/>
              <a:t>, 1, 2, 3, 4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sp>
        <p:nvSpPr>
          <p:cNvPr id="14341" name="Rectangle 41"/>
          <p:cNvSpPr>
            <a:spLocks noChangeArrowheads="1"/>
          </p:cNvSpPr>
          <p:nvPr/>
        </p:nvSpPr>
        <p:spPr bwMode="auto">
          <a:xfrm>
            <a:off x="2493963" y="24892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1</a:t>
            </a:r>
          </a:p>
        </p:txBody>
      </p:sp>
      <p:sp>
        <p:nvSpPr>
          <p:cNvPr id="14342" name="Rectangle 42"/>
          <p:cNvSpPr>
            <a:spLocks noChangeArrowheads="1"/>
          </p:cNvSpPr>
          <p:nvPr/>
        </p:nvSpPr>
        <p:spPr bwMode="auto">
          <a:xfrm>
            <a:off x="2493963" y="29464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2</a:t>
            </a:r>
          </a:p>
        </p:txBody>
      </p:sp>
      <p:sp>
        <p:nvSpPr>
          <p:cNvPr id="14343" name="Rectangle 43"/>
          <p:cNvSpPr>
            <a:spLocks noChangeArrowheads="1"/>
          </p:cNvSpPr>
          <p:nvPr/>
        </p:nvSpPr>
        <p:spPr bwMode="auto">
          <a:xfrm>
            <a:off x="2493963" y="34036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3</a:t>
            </a:r>
          </a:p>
        </p:txBody>
      </p:sp>
      <p:sp>
        <p:nvSpPr>
          <p:cNvPr id="14344" name="Rectangle 44"/>
          <p:cNvSpPr>
            <a:spLocks noChangeArrowheads="1"/>
          </p:cNvSpPr>
          <p:nvPr/>
        </p:nvSpPr>
        <p:spPr bwMode="auto">
          <a:xfrm>
            <a:off x="2493963" y="38608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4</a:t>
            </a:r>
          </a:p>
        </p:txBody>
      </p:sp>
      <p:sp>
        <p:nvSpPr>
          <p:cNvPr id="14345" name="Rectangle 46"/>
          <p:cNvSpPr>
            <a:spLocks noChangeArrowheads="1"/>
          </p:cNvSpPr>
          <p:nvPr/>
        </p:nvSpPr>
        <p:spPr bwMode="auto">
          <a:xfrm>
            <a:off x="2997200" y="29543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2</a:t>
            </a:r>
          </a:p>
        </p:txBody>
      </p:sp>
      <p:sp>
        <p:nvSpPr>
          <p:cNvPr id="14346" name="Rectangle 47"/>
          <p:cNvSpPr>
            <a:spLocks noChangeArrowheads="1"/>
          </p:cNvSpPr>
          <p:nvPr/>
        </p:nvSpPr>
        <p:spPr bwMode="auto">
          <a:xfrm>
            <a:off x="2997200" y="34115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tx2"/>
                </a:solidFill>
                <a:latin typeface="Helvetica" pitchFamily="34" charset="0"/>
              </a:rPr>
              <a:t>3</a:t>
            </a:r>
          </a:p>
        </p:txBody>
      </p:sp>
      <p:sp>
        <p:nvSpPr>
          <p:cNvPr id="14347" name="Rectangle 48"/>
          <p:cNvSpPr>
            <a:spLocks noChangeArrowheads="1"/>
          </p:cNvSpPr>
          <p:nvPr/>
        </p:nvSpPr>
        <p:spPr bwMode="auto">
          <a:xfrm>
            <a:off x="2997200" y="38687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4</a:t>
            </a:r>
          </a:p>
        </p:txBody>
      </p:sp>
      <p:sp>
        <p:nvSpPr>
          <p:cNvPr id="14348" name="Rectangle 49"/>
          <p:cNvSpPr>
            <a:spLocks noChangeArrowheads="1"/>
          </p:cNvSpPr>
          <p:nvPr/>
        </p:nvSpPr>
        <p:spPr bwMode="auto">
          <a:xfrm>
            <a:off x="3516313" y="24765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1">
                <a:solidFill>
                  <a:srgbClr val="FF0000"/>
                </a:solidFill>
                <a:latin typeface="Helvetica" pitchFamily="34" charset="0"/>
              </a:rPr>
              <a:t>5</a:t>
            </a:r>
          </a:p>
        </p:txBody>
      </p:sp>
      <p:sp>
        <p:nvSpPr>
          <p:cNvPr id="14349" name="Rectangle 50"/>
          <p:cNvSpPr>
            <a:spLocks noChangeArrowheads="1"/>
          </p:cNvSpPr>
          <p:nvPr/>
        </p:nvSpPr>
        <p:spPr bwMode="auto">
          <a:xfrm>
            <a:off x="3516313" y="29337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1</a:t>
            </a:r>
          </a:p>
        </p:txBody>
      </p:sp>
      <p:sp>
        <p:nvSpPr>
          <p:cNvPr id="14350" name="Rectangle 51"/>
          <p:cNvSpPr>
            <a:spLocks noChangeArrowheads="1"/>
          </p:cNvSpPr>
          <p:nvPr/>
        </p:nvSpPr>
        <p:spPr bwMode="auto">
          <a:xfrm>
            <a:off x="3516313" y="33909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2</a:t>
            </a:r>
          </a:p>
        </p:txBody>
      </p:sp>
      <p:sp>
        <p:nvSpPr>
          <p:cNvPr id="14351" name="Rectangle 52"/>
          <p:cNvSpPr>
            <a:spLocks noChangeArrowheads="1"/>
          </p:cNvSpPr>
          <p:nvPr/>
        </p:nvSpPr>
        <p:spPr bwMode="auto">
          <a:xfrm>
            <a:off x="3516313" y="38481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4</a:t>
            </a:r>
          </a:p>
        </p:txBody>
      </p:sp>
      <p:sp>
        <p:nvSpPr>
          <p:cNvPr id="14352" name="Rectangle 1"/>
          <p:cNvSpPr>
            <a:spLocks noChangeArrowheads="1"/>
          </p:cNvSpPr>
          <p:nvPr/>
        </p:nvSpPr>
        <p:spPr bwMode="auto">
          <a:xfrm>
            <a:off x="-228600" y="4648200"/>
            <a:ext cx="91440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LRU + repeated sequential scans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u="sng" dirty="0">
                <a:solidFill>
                  <a:schemeClr val="accent2"/>
                </a:solidFill>
              </a:rPr>
              <a:t>Problem: Sequential flooding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.</a:t>
            </a:r>
          </a:p>
          <a:p>
            <a:pPr marL="800100" lvl="1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# buffer frames  &lt;  # pages in </a:t>
            </a:r>
            <a:r>
              <a:rPr lang="en-US" dirty="0" smtClean="0">
                <a:solidFill>
                  <a:schemeClr val="accent2"/>
                </a:solidFill>
              </a:rPr>
              <a:t>reference pattern </a:t>
            </a:r>
            <a:r>
              <a:rPr lang="en-US" dirty="0"/>
              <a:t>means each page request causes an I/O.  </a:t>
            </a:r>
          </a:p>
          <a:p>
            <a:pPr marL="800100" lvl="1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MRU better in this scenario? </a:t>
            </a:r>
          </a:p>
        </p:txBody>
      </p:sp>
      <p:sp>
        <p:nvSpPr>
          <p:cNvPr id="14353" name="Rectangle 47"/>
          <p:cNvSpPr>
            <a:spLocks noChangeArrowheads="1"/>
          </p:cNvSpPr>
          <p:nvPr/>
        </p:nvSpPr>
        <p:spPr bwMode="auto">
          <a:xfrm>
            <a:off x="2997200" y="24765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1">
                <a:solidFill>
                  <a:srgbClr val="FF0000"/>
                </a:solidFill>
                <a:latin typeface="Helvetica" pitchFamily="34" charset="0"/>
              </a:rPr>
              <a:t>5</a:t>
            </a:r>
          </a:p>
        </p:txBody>
      </p:sp>
      <p:sp>
        <p:nvSpPr>
          <p:cNvPr id="14354" name="Rectangle 49"/>
          <p:cNvSpPr>
            <a:spLocks noChangeArrowheads="1"/>
          </p:cNvSpPr>
          <p:nvPr/>
        </p:nvSpPr>
        <p:spPr bwMode="auto">
          <a:xfrm>
            <a:off x="3200400" y="19812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1</a:t>
            </a:r>
          </a:p>
        </p:txBody>
      </p:sp>
      <p:cxnSp>
        <p:nvCxnSpPr>
          <p:cNvPr id="14355" name="Straight Connector 3"/>
          <p:cNvCxnSpPr>
            <a:cxnSpLocks noChangeShapeType="1"/>
          </p:cNvCxnSpPr>
          <p:nvPr/>
        </p:nvCxnSpPr>
        <p:spPr bwMode="auto">
          <a:xfrm flipV="1">
            <a:off x="3187700" y="2057400"/>
            <a:ext cx="393700" cy="22860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4356" name="Rectangle 49"/>
          <p:cNvSpPr>
            <a:spLocks noChangeArrowheads="1"/>
          </p:cNvSpPr>
          <p:nvPr/>
        </p:nvSpPr>
        <p:spPr bwMode="auto">
          <a:xfrm>
            <a:off x="3657600" y="19812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2</a:t>
            </a:r>
          </a:p>
        </p:txBody>
      </p:sp>
      <p:cxnSp>
        <p:nvCxnSpPr>
          <p:cNvPr id="14357" name="Straight Connector 31"/>
          <p:cNvCxnSpPr>
            <a:cxnSpLocks noChangeShapeType="1"/>
          </p:cNvCxnSpPr>
          <p:nvPr/>
        </p:nvCxnSpPr>
        <p:spPr bwMode="auto">
          <a:xfrm flipV="1">
            <a:off x="3657600" y="2057400"/>
            <a:ext cx="393700" cy="22860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4358" name="Rectangle 49"/>
          <p:cNvSpPr>
            <a:spLocks noChangeArrowheads="1"/>
          </p:cNvSpPr>
          <p:nvPr/>
        </p:nvSpPr>
        <p:spPr bwMode="auto">
          <a:xfrm>
            <a:off x="4114800" y="19812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Helvetica" pitchFamily="34" charset="0"/>
              </a:rPr>
              <a:t>3</a:t>
            </a:r>
          </a:p>
        </p:txBody>
      </p:sp>
      <p:cxnSp>
        <p:nvCxnSpPr>
          <p:cNvPr id="14359" name="Straight Connector 33"/>
          <p:cNvCxnSpPr>
            <a:cxnSpLocks noChangeShapeType="1"/>
          </p:cNvCxnSpPr>
          <p:nvPr/>
        </p:nvCxnSpPr>
        <p:spPr bwMode="auto">
          <a:xfrm flipV="1">
            <a:off x="4102100" y="2057400"/>
            <a:ext cx="393700" cy="22860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382000" cy="609600"/>
          </a:xfrm>
        </p:spPr>
        <p:txBody>
          <a:bodyPr/>
          <a:lstStyle/>
          <a:p>
            <a:pPr eaLnBrk="1" hangingPunct="1"/>
            <a:r>
              <a:rPr lang="en-US" sz="3600" smtClean="0"/>
              <a:t>LRU Implementations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3820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Counter implementation: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Every page entry has a counter; </a:t>
            </a: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every </a:t>
            </a:r>
            <a:r>
              <a:rPr lang="en-US" dirty="0" smtClean="0"/>
              <a:t>time a page is referenced through this entry, copy the clock (</a:t>
            </a:r>
            <a:r>
              <a:rPr lang="en-US" i="1" dirty="0" smtClean="0"/>
              <a:t>logical time</a:t>
            </a:r>
            <a:r>
              <a:rPr lang="en-US" dirty="0" smtClean="0"/>
              <a:t>) into the counter.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When a page/frame needs to be changed, look at the counters to determine which are to change. 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May have to search all frames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Stack implementation – keep a stack of page numbers in a double link form:</a:t>
            </a:r>
          </a:p>
          <a:p>
            <a:pPr lvl="1" eaLnBrk="1" hangingPunct="1"/>
            <a:r>
              <a:rPr lang="en-US" dirty="0" smtClean="0"/>
              <a:t>Page referenced:</a:t>
            </a:r>
          </a:p>
          <a:p>
            <a:pPr lvl="2" eaLnBrk="1" hangingPunct="1"/>
            <a:r>
              <a:rPr lang="en-US" dirty="0" smtClean="0"/>
              <a:t>move it to the top</a:t>
            </a:r>
          </a:p>
          <a:p>
            <a:pPr lvl="2" eaLnBrk="1" hangingPunct="1"/>
            <a:r>
              <a:rPr lang="en-US" dirty="0" smtClean="0"/>
              <a:t>requires 6 pointers to be changed</a:t>
            </a:r>
          </a:p>
          <a:p>
            <a:pPr lvl="1" eaLnBrk="1" hangingPunct="1"/>
            <a:r>
              <a:rPr lang="en-US" dirty="0" smtClean="0"/>
              <a:t>No search for replacement.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 sz="1400"/>
              <a:t>A. Frank - P. Weisberg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82000" cy="609600"/>
          </a:xfrm>
        </p:spPr>
        <p:txBody>
          <a:bodyPr/>
          <a:lstStyle/>
          <a:p>
            <a:pPr eaLnBrk="1" hangingPunct="1"/>
            <a:r>
              <a:rPr lang="en-US" sz="3600" smtClean="0"/>
              <a:t>Use of a stack to implement LRU</a:t>
            </a:r>
          </a:p>
        </p:txBody>
      </p:sp>
      <p:pic>
        <p:nvPicPr>
          <p:cNvPr id="16388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 l="616" t="4620" r="830" b="4620"/>
          <a:stretch>
            <a:fillRect/>
          </a:stretch>
        </p:blipFill>
        <p:spPr>
          <a:xfrm>
            <a:off x="866775" y="4060825"/>
            <a:ext cx="8012113" cy="2784475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111250"/>
            <a:ext cx="8610600" cy="23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latin typeface="+mn-lt"/>
              </a:rPr>
              <a:t>Stack implementation – keep a stack of page numbers in a double link form: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Page referenced: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latin typeface="+mn-lt"/>
              </a:rPr>
              <a:t>move it to the top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 smtClean="0">
                <a:latin typeface="+mn-lt"/>
              </a:rPr>
              <a:t>No </a:t>
            </a:r>
            <a:r>
              <a:rPr lang="en-US" kern="0" dirty="0">
                <a:latin typeface="+mn-lt"/>
              </a:rPr>
              <a:t>search for replacement – always take the bottom one.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3"/>
          <p:cNvSpPr>
            <a:spLocks noGrp="1"/>
          </p:cNvSpPr>
          <p:nvPr>
            <p:ph type="title"/>
          </p:nvPr>
        </p:nvSpPr>
        <p:spPr>
          <a:xfrm>
            <a:off x="533400" y="-76200"/>
            <a:ext cx="7772400" cy="1104900"/>
          </a:xfrm>
        </p:spPr>
        <p:txBody>
          <a:bodyPr/>
          <a:lstStyle/>
          <a:p>
            <a:r>
              <a:rPr lang="en-US" smtClean="0"/>
              <a:t>Database Storage hierarchy</a:t>
            </a:r>
          </a:p>
        </p:txBody>
      </p:sp>
      <p:pic>
        <p:nvPicPr>
          <p:cNvPr id="3075" name="Picture 2" descr="http://www.doc.ic.ac.uk/%7End/surprise_97/journal/vol2/lpl/hi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295400"/>
            <a:ext cx="5857875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0" y="6172200"/>
            <a:ext cx="8915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>
                <a:solidFill>
                  <a:srgbClr val="063DE8"/>
                </a:solidFill>
              </a:rPr>
              <a:t>Image credits.  http://www.doc.ic.ac.uk/~nd/surprise_97/journal/vol2/lpl/</a:t>
            </a:r>
          </a:p>
        </p:txBody>
      </p:sp>
      <p:sp>
        <p:nvSpPr>
          <p:cNvPr id="3077" name="TextBox 6"/>
          <p:cNvSpPr txBox="1">
            <a:spLocks noChangeArrowheads="1"/>
          </p:cNvSpPr>
          <p:nvPr/>
        </p:nvSpPr>
        <p:spPr bwMode="auto">
          <a:xfrm>
            <a:off x="3578225" y="5486400"/>
            <a:ext cx="2251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 eaLnBrk="1" hangingPunct="1"/>
            <a:r>
              <a:rPr lang="en-US" i="1">
                <a:solidFill>
                  <a:schemeClr val="tx2"/>
                </a:solidFill>
                <a:latin typeface="Georgia" pitchFamily="18" charset="0"/>
              </a:rPr>
              <a:t>Magnetic Tape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76200"/>
            <a:ext cx="8458200" cy="1104900"/>
          </a:xfrm>
        </p:spPr>
        <p:txBody>
          <a:bodyPr/>
          <a:lstStyle/>
          <a:p>
            <a:r>
              <a:rPr lang="en-US" dirty="0" smtClean="0"/>
              <a:t>LRU </a:t>
            </a:r>
            <a:br>
              <a:rPr lang="en-US" dirty="0" smtClean="0"/>
            </a:br>
            <a:r>
              <a:rPr lang="en-US" sz="3600" dirty="0" smtClean="0"/>
              <a:t>(</a:t>
            </a:r>
            <a:r>
              <a:rPr lang="en-US" sz="3200" dirty="0" smtClean="0"/>
              <a:t>Doubly Linked List Stack Implementation)</a:t>
            </a:r>
            <a:endParaRPr lang="en-US" sz="3600" dirty="0"/>
          </a:p>
        </p:txBody>
      </p:sp>
      <p:pic>
        <p:nvPicPr>
          <p:cNvPr id="21508" name="Picture 4" descr="LeetCode: LRU Cache » Coder's C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6" r="-1716"/>
          <a:stretch/>
        </p:blipFill>
        <p:spPr bwMode="auto">
          <a:xfrm>
            <a:off x="0" y="25146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7400" y="2122944"/>
            <a:ext cx="327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 for 5 needs to move it to “top” (currently 1’s position)</a:t>
            </a:r>
          </a:p>
          <a:p>
            <a:endParaRPr lang="en-US" dirty="0" smtClean="0">
              <a:solidFill>
                <a:srgbClr val="063DE8"/>
              </a:solidFill>
            </a:endParaRPr>
          </a:p>
          <a:p>
            <a:r>
              <a:rPr lang="en-US" dirty="0" smtClean="0">
                <a:solidFill>
                  <a:srgbClr val="063DE8"/>
                </a:solidFill>
              </a:rPr>
              <a:t>Do: </a:t>
            </a:r>
            <a:endParaRPr lang="en-US" dirty="0">
              <a:solidFill>
                <a:srgbClr val="063DE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63DE8"/>
                </a:solidFill>
              </a:rPr>
              <a:t>h</a:t>
            </a:r>
            <a:r>
              <a:rPr lang="en-US" dirty="0" smtClean="0">
                <a:solidFill>
                  <a:srgbClr val="063DE8"/>
                </a:solidFill>
              </a:rPr>
              <a:t>ead to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63DE8"/>
                </a:solidFill>
              </a:rPr>
              <a:t>connect </a:t>
            </a:r>
            <a:r>
              <a:rPr lang="en-US" dirty="0">
                <a:solidFill>
                  <a:srgbClr val="063DE8"/>
                </a:solidFill>
              </a:rPr>
              <a:t>5</a:t>
            </a:r>
            <a:r>
              <a:rPr lang="en-US" dirty="0" smtClean="0">
                <a:solidFill>
                  <a:srgbClr val="063DE8"/>
                </a:solidFill>
              </a:rPr>
              <a:t> to </a:t>
            </a:r>
            <a:r>
              <a:rPr lang="en-US" dirty="0">
                <a:solidFill>
                  <a:srgbClr val="063DE8"/>
                </a:solidFill>
              </a:rPr>
              <a:t>1</a:t>
            </a:r>
            <a:endParaRPr lang="en-US" dirty="0" smtClean="0">
              <a:solidFill>
                <a:srgbClr val="063DE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63DE8"/>
                </a:solidFill>
              </a:rPr>
              <a:t>connect 6 to 4</a:t>
            </a:r>
            <a:endParaRPr lang="en-US" dirty="0">
              <a:solidFill>
                <a:srgbClr val="063DE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838200" y="1381780"/>
            <a:ext cx="9753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v"/>
              <a:defRPr/>
            </a:pPr>
            <a:r>
              <a:rPr lang="en-US" sz="2800" kern="0" dirty="0"/>
              <a:t>requires </a:t>
            </a:r>
            <a:r>
              <a:rPr lang="en-US" sz="2800" kern="0" dirty="0" smtClean="0"/>
              <a:t>a fixed number of pointers </a:t>
            </a:r>
            <a:r>
              <a:rPr lang="en-US" sz="2800" kern="0" dirty="0"/>
              <a:t>to be changed </a:t>
            </a:r>
            <a:r>
              <a:rPr lang="en-US" sz="2800" kern="0" dirty="0" smtClean="0"/>
              <a:t>(5, 6, 7)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25218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33413" y="6453188"/>
            <a:ext cx="2895600" cy="403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  <a:p>
            <a:pPr eaLnBrk="1" hangingPunct="1"/>
            <a:endParaRPr lang="en-US">
              <a:solidFill>
                <a:schemeClr val="tx2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772400" cy="1104900"/>
          </a:xfrm>
        </p:spPr>
        <p:txBody>
          <a:bodyPr/>
          <a:lstStyle/>
          <a:p>
            <a:r>
              <a:rPr lang="en-US" sz="3600" dirty="0" smtClean="0"/>
              <a:t>“Clock” (Second Chance) Replacement Policy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371600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An approximation of LRU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Arrange frames into a cycle, store one </a:t>
            </a:r>
            <a:r>
              <a:rPr lang="en-US" i="1" dirty="0" smtClean="0">
                <a:solidFill>
                  <a:schemeClr val="accent2"/>
                </a:solidFill>
              </a:rPr>
              <a:t>reference bit</a:t>
            </a:r>
            <a:r>
              <a:rPr lang="en-US" i="1" dirty="0" smtClean="0"/>
              <a:t> per frame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think of this as the </a:t>
            </a:r>
            <a:r>
              <a:rPr lang="en-US" dirty="0" smtClean="0">
                <a:solidFill>
                  <a:schemeClr val="accent2"/>
                </a:solidFill>
              </a:rPr>
              <a:t>2nd chance</a:t>
            </a:r>
            <a:r>
              <a:rPr lang="en-US" dirty="0" smtClean="0"/>
              <a:t> bit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63DE8"/>
                </a:solidFill>
              </a:rPr>
              <a:t>When pin count reduces to 0, turn on ref. bit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When replacement necessary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do for each page in cycle {</a:t>
            </a:r>
            <a:br>
              <a:rPr lang="en-US" sz="2000" dirty="0" smtClean="0"/>
            </a:br>
            <a:r>
              <a:rPr lang="en-US" sz="2000" dirty="0" smtClean="0"/>
              <a:t>		if (</a:t>
            </a:r>
            <a:r>
              <a:rPr lang="en-US" sz="2000" dirty="0" err="1" smtClean="0"/>
              <a:t>pincount</a:t>
            </a:r>
            <a:r>
              <a:rPr lang="en-US" sz="2000" dirty="0" smtClean="0"/>
              <a:t> == 0 &amp;&amp; ref bit is on)</a:t>
            </a:r>
            <a:br>
              <a:rPr lang="en-US" sz="2000" dirty="0" smtClean="0"/>
            </a:br>
            <a:r>
              <a:rPr lang="en-US" sz="2000" dirty="0" smtClean="0"/>
              <a:t>			turn off ref bit;</a:t>
            </a:r>
            <a:br>
              <a:rPr lang="en-US" sz="2000" dirty="0" smtClean="0"/>
            </a:br>
            <a:r>
              <a:rPr lang="en-US" sz="2000" dirty="0" smtClean="0"/>
              <a:t>		else if (</a:t>
            </a:r>
            <a:r>
              <a:rPr lang="en-US" sz="2000" dirty="0" err="1" smtClean="0"/>
              <a:t>pincount</a:t>
            </a:r>
            <a:r>
              <a:rPr lang="en-US" sz="2000" dirty="0" smtClean="0"/>
              <a:t> == 0 &amp;&amp; ref bit is off)</a:t>
            </a:r>
            <a:br>
              <a:rPr lang="en-US" sz="2000" dirty="0" smtClean="0"/>
            </a:br>
            <a:r>
              <a:rPr lang="en-US" sz="2000" dirty="0" smtClean="0"/>
              <a:t>			choose this page for replacement;</a:t>
            </a:r>
            <a:br>
              <a:rPr lang="en-US" sz="2000" dirty="0" smtClean="0"/>
            </a:br>
            <a:r>
              <a:rPr lang="en-US" sz="2000" dirty="0" smtClean="0"/>
              <a:t>	} until a page is chosen;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 smtClean="0"/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6858000" y="5638800"/>
            <a:ext cx="2278063" cy="1204913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CF0E30"/>
                </a:solidFill>
                <a:latin typeface="Book Antiqua" pitchFamily="18" charset="0"/>
              </a:rPr>
              <a:t>Questions:</a:t>
            </a:r>
          </a:p>
          <a:p>
            <a:r>
              <a:rPr lang="en-US">
                <a:solidFill>
                  <a:srgbClr val="CF0E30"/>
                </a:solidFill>
                <a:latin typeface="Book Antiqua" pitchFamily="18" charset="0"/>
              </a:rPr>
              <a:t>How like LRU?</a:t>
            </a:r>
          </a:p>
          <a:p>
            <a:r>
              <a:rPr lang="en-US">
                <a:solidFill>
                  <a:srgbClr val="CF0E30"/>
                </a:solidFill>
                <a:latin typeface="Book Antiqua" pitchFamily="18" charset="0"/>
              </a:rPr>
              <a:t>Problems?</a:t>
            </a:r>
          </a:p>
        </p:txBody>
      </p:sp>
      <p:grpSp>
        <p:nvGrpSpPr>
          <p:cNvPr id="17414" name="Group 5"/>
          <p:cNvGrpSpPr>
            <a:grpSpLocks/>
          </p:cNvGrpSpPr>
          <p:nvPr/>
        </p:nvGrpSpPr>
        <p:grpSpPr bwMode="auto">
          <a:xfrm>
            <a:off x="6408738" y="609600"/>
            <a:ext cx="2738437" cy="2100263"/>
            <a:chOff x="4080" y="384"/>
            <a:chExt cx="1725" cy="1323"/>
          </a:xfrm>
        </p:grpSpPr>
        <p:sp>
          <p:nvSpPr>
            <p:cNvPr id="17416" name="Oval 6"/>
            <p:cNvSpPr>
              <a:spLocks noChangeArrowheads="1"/>
            </p:cNvSpPr>
            <p:nvPr/>
          </p:nvSpPr>
          <p:spPr bwMode="auto">
            <a:xfrm>
              <a:off x="4512" y="650"/>
              <a:ext cx="768" cy="768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17417" name="Text Box 7"/>
            <p:cNvSpPr txBox="1">
              <a:spLocks noChangeArrowheads="1"/>
            </p:cNvSpPr>
            <p:nvPr/>
          </p:nvSpPr>
          <p:spPr bwMode="auto">
            <a:xfrm>
              <a:off x="4666" y="384"/>
              <a:ext cx="489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Book Antiqua" pitchFamily="18" charset="0"/>
                </a:rPr>
                <a:t>A(1)</a:t>
              </a:r>
            </a:p>
          </p:txBody>
        </p:sp>
        <p:sp>
          <p:nvSpPr>
            <p:cNvPr id="17418" name="Text Box 8"/>
            <p:cNvSpPr txBox="1">
              <a:spLocks noChangeArrowheads="1"/>
            </p:cNvSpPr>
            <p:nvPr/>
          </p:nvSpPr>
          <p:spPr bwMode="auto">
            <a:xfrm>
              <a:off x="5328" y="842"/>
              <a:ext cx="477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Book Antiqua" pitchFamily="18" charset="0"/>
                </a:rPr>
                <a:t>B(p)</a:t>
              </a:r>
            </a:p>
          </p:txBody>
        </p:sp>
        <p:sp>
          <p:nvSpPr>
            <p:cNvPr id="17419" name="Text Box 9"/>
            <p:cNvSpPr txBox="1">
              <a:spLocks noChangeArrowheads="1"/>
            </p:cNvSpPr>
            <p:nvPr/>
          </p:nvSpPr>
          <p:spPr bwMode="auto">
            <a:xfrm>
              <a:off x="4656" y="1418"/>
              <a:ext cx="476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Book Antiqua" pitchFamily="18" charset="0"/>
                </a:rPr>
                <a:t>C(1)</a:t>
              </a:r>
            </a:p>
          </p:txBody>
        </p:sp>
        <p:sp>
          <p:nvSpPr>
            <p:cNvPr id="17420" name="Text Box 10"/>
            <p:cNvSpPr txBox="1">
              <a:spLocks noChangeArrowheads="1"/>
            </p:cNvSpPr>
            <p:nvPr/>
          </p:nvSpPr>
          <p:spPr bwMode="auto">
            <a:xfrm>
              <a:off x="4080" y="890"/>
              <a:ext cx="488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CF0E30"/>
                  </a:solidFill>
                  <a:latin typeface="Book Antiqua" pitchFamily="18" charset="0"/>
                </a:rPr>
                <a:t>D(1)</a:t>
              </a:r>
            </a:p>
          </p:txBody>
        </p:sp>
        <p:sp>
          <p:nvSpPr>
            <p:cNvPr id="17421" name="Line 11"/>
            <p:cNvSpPr>
              <a:spLocks noChangeShapeType="1"/>
            </p:cNvSpPr>
            <p:nvPr/>
          </p:nvSpPr>
          <p:spPr bwMode="auto">
            <a:xfrm flipV="1">
              <a:off x="4896" y="986"/>
              <a:ext cx="384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 sz="1400"/>
              <a:t>A. Frank - P. Weisberg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11200"/>
            <a:ext cx="8382000" cy="609600"/>
          </a:xfrm>
        </p:spPr>
        <p:txBody>
          <a:bodyPr/>
          <a:lstStyle/>
          <a:p>
            <a:pPr eaLnBrk="1" hangingPunct="1"/>
            <a:r>
              <a:rPr lang="en-US" sz="3600" smtClean="0"/>
              <a:t>Clock Page-Replacement Algorithm</a:t>
            </a:r>
          </a:p>
        </p:txBody>
      </p:sp>
      <p:pic>
        <p:nvPicPr>
          <p:cNvPr id="1843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865188" y="1801813"/>
            <a:ext cx="7921625" cy="4979987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 sz="1400"/>
              <a:t>A. Frank - P. Weisberg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05800" cy="552450"/>
          </a:xfrm>
        </p:spPr>
        <p:txBody>
          <a:bodyPr/>
          <a:lstStyle/>
          <a:p>
            <a:pPr eaLnBrk="1" hangingPunct="1"/>
            <a:r>
              <a:rPr lang="en-US" sz="3600" smtClean="0"/>
              <a:t>The Clock Policy: Another Example</a:t>
            </a:r>
          </a:p>
        </p:txBody>
      </p:sp>
      <p:graphicFrame>
        <p:nvGraphicFramePr>
          <p:cNvPr id="19460" name="Object 3"/>
          <p:cNvGraphicFramePr>
            <a:graphicFrameLocks noChangeAspect="1"/>
          </p:cNvGraphicFramePr>
          <p:nvPr/>
        </p:nvGraphicFramePr>
        <p:xfrm>
          <a:off x="766763" y="1625600"/>
          <a:ext cx="82677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7" name="Artwork" r:id="rId5" imgW="7276190" imgH="4019048" progId="Adobe.Illustrator.7">
                  <p:embed/>
                </p:oleObj>
              </mc:Choice>
              <mc:Fallback>
                <p:oleObj name="Artwork" r:id="rId5" imgW="7276190" imgH="4019048" progId="Adobe.Illustrator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1625600"/>
                        <a:ext cx="8267700" cy="517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3400" y="986135"/>
            <a:ext cx="7143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Pin count is not represented in this figure but is a factor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6329" y="5858470"/>
            <a:ext cx="2590800" cy="923330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Note:</a:t>
            </a:r>
            <a:r>
              <a:rPr lang="en-US" sz="1800" dirty="0" smtClean="0">
                <a:solidFill>
                  <a:srgbClr val="FF0000"/>
                </a:solidFill>
              </a:rPr>
              <a:t> Pin count would</a:t>
            </a:r>
          </a:p>
          <a:p>
            <a:r>
              <a:rPr lang="en-US" sz="1800" dirty="0">
                <a:solidFill>
                  <a:srgbClr val="FF0000"/>
                </a:solidFill>
              </a:rPr>
              <a:t>h</a:t>
            </a:r>
            <a:r>
              <a:rPr lang="en-US" sz="1800" dirty="0" smtClean="0">
                <a:solidFill>
                  <a:srgbClr val="FF0000"/>
                </a:solidFill>
              </a:rPr>
              <a:t>ave to have been 0 for replacement to happen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8153400" y="5410200"/>
            <a:ext cx="223837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629400" y="64770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en-US" sz="1400" dirty="0"/>
              <a:t>A. Frank - P. Weisberg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228600"/>
            <a:ext cx="8229600" cy="5524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Side-by-Side Comparison </a:t>
            </a:r>
            <a:r>
              <a:rPr lang="en-US" sz="3200" dirty="0" smtClean="0"/>
              <a:t>of </a:t>
            </a:r>
            <a:r>
              <a:rPr lang="en-US" sz="3200" dirty="0" smtClean="0"/>
              <a:t>Some Replacement Policies </a:t>
            </a:r>
            <a:r>
              <a:rPr lang="en-US" sz="3200" dirty="0" smtClean="0">
                <a:solidFill>
                  <a:srgbClr val="FF0000"/>
                </a:solidFill>
              </a:rPr>
              <a:t>(OS Versio</a:t>
            </a:r>
            <a:r>
              <a:rPr lang="en-US" sz="3200" dirty="0" smtClean="0">
                <a:solidFill>
                  <a:srgbClr val="FF0000"/>
                </a:solidFill>
              </a:rPr>
              <a:t>n of Algorithms)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724400"/>
            <a:ext cx="8839200" cy="18796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 smtClean="0"/>
              <a:t>Note that these are based on the versio</a:t>
            </a:r>
            <a:r>
              <a:rPr lang="en-US" sz="2000" dirty="0" smtClean="0"/>
              <a:t>n of algorithms used by OS (not exactly ours)</a:t>
            </a:r>
          </a:p>
          <a:p>
            <a:pPr eaLnBrk="1" hangingPunct="1">
              <a:defRPr/>
            </a:pPr>
            <a:r>
              <a:rPr lang="en-US" sz="2000" dirty="0" smtClean="0"/>
              <a:t>But suffice to illustrate that different replacement policies have different performances on same access patterns</a:t>
            </a:r>
            <a:endParaRPr lang="en-NZ" sz="2000" dirty="0"/>
          </a:p>
        </p:txBody>
      </p:sp>
      <p:graphicFrame>
        <p:nvGraphicFramePr>
          <p:cNvPr id="2048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68923"/>
              </p:ext>
            </p:extLst>
          </p:nvPr>
        </p:nvGraphicFramePr>
        <p:xfrm>
          <a:off x="304800" y="1219200"/>
          <a:ext cx="8029575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1" name="Artwork" r:id="rId5" imgW="8476190" imgH="3696216" progId="Adobe.Illustrator.7">
                  <p:embed/>
                </p:oleObj>
              </mc:Choice>
              <mc:Fallback>
                <p:oleObj name="Artwork" r:id="rId5" imgW="8476190" imgH="3696216" progId="Adobe.Illustrator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219200"/>
                        <a:ext cx="8029575" cy="330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772400" cy="1104900"/>
          </a:xfrm>
        </p:spPr>
        <p:txBody>
          <a:bodyPr/>
          <a:lstStyle/>
          <a:p>
            <a:r>
              <a:rPr lang="en-US" smtClean="0"/>
              <a:t>DBMS vs. OS File System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562100"/>
            <a:ext cx="8763000" cy="40767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>
                <a:solidFill>
                  <a:schemeClr val="accent2"/>
                </a:solidFill>
              </a:rPr>
              <a:t>Why </a:t>
            </a:r>
            <a:r>
              <a:rPr lang="en-US" dirty="0" smtClean="0">
                <a:solidFill>
                  <a:schemeClr val="accent2"/>
                </a:solidFill>
              </a:rPr>
              <a:t>not let OS </a:t>
            </a:r>
            <a:r>
              <a:rPr lang="en-US" dirty="0" smtClean="0">
                <a:solidFill>
                  <a:schemeClr val="accent2"/>
                </a:solidFill>
              </a:rPr>
              <a:t>handle database physical and virtual memory management</a:t>
            </a:r>
            <a:r>
              <a:rPr lang="en-US" dirty="0" smtClean="0">
                <a:solidFill>
                  <a:schemeClr val="accent2"/>
                </a:solidFill>
              </a:rPr>
              <a:t>?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Virtual memory/Buffer </a:t>
            </a:r>
            <a:r>
              <a:rPr lang="en-US" dirty="0" smtClean="0"/>
              <a:t>management in DBMS requires ability to:</a:t>
            </a:r>
          </a:p>
          <a:p>
            <a:pPr lvl="1">
              <a:buSzPct val="75000"/>
            </a:pPr>
            <a:r>
              <a:rPr lang="en-US" dirty="0" smtClean="0">
                <a:solidFill>
                  <a:srgbClr val="CF0E30"/>
                </a:solidFill>
              </a:rPr>
              <a:t>pin a page </a:t>
            </a:r>
            <a:r>
              <a:rPr lang="en-US" dirty="0" smtClean="0"/>
              <a:t>in buffer pool, </a:t>
            </a:r>
            <a:r>
              <a:rPr lang="en-US" dirty="0" smtClean="0">
                <a:solidFill>
                  <a:srgbClr val="CF0E30"/>
                </a:solidFill>
              </a:rPr>
              <a:t>force a page </a:t>
            </a:r>
            <a:r>
              <a:rPr lang="en-US" dirty="0" smtClean="0"/>
              <a:t>to disk (important for implementing CC &amp; recovery),</a:t>
            </a:r>
          </a:p>
          <a:p>
            <a:pPr lvl="1">
              <a:buSzPct val="75000"/>
            </a:pPr>
            <a:r>
              <a:rPr lang="en-US" dirty="0" smtClean="0"/>
              <a:t>adjust </a:t>
            </a:r>
            <a:r>
              <a:rPr lang="en-US" i="1" dirty="0" smtClean="0">
                <a:solidFill>
                  <a:srgbClr val="CF0E30"/>
                </a:solidFill>
              </a:rPr>
              <a:t>replacement policy,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CF0E30"/>
                </a:solidFill>
              </a:rPr>
              <a:t>pre-fetch pages </a:t>
            </a:r>
            <a:r>
              <a:rPr lang="en-US" dirty="0" smtClean="0"/>
              <a:t>based on access patterns in typical DB operations</a:t>
            </a:r>
            <a:r>
              <a:rPr lang="en-US" dirty="0" smtClean="0"/>
              <a:t>.</a:t>
            </a:r>
          </a:p>
          <a:p>
            <a:r>
              <a:rPr lang="en-US" dirty="0"/>
              <a:t>File system issues:</a:t>
            </a:r>
          </a:p>
          <a:p>
            <a:pPr lvl="1"/>
            <a:r>
              <a:rPr lang="en-US" dirty="0"/>
              <a:t>Differences in OS support: portability issues</a:t>
            </a:r>
          </a:p>
          <a:p>
            <a:pPr lvl="1"/>
            <a:r>
              <a:rPr lang="en-US" dirty="0"/>
              <a:t>Some limitations, e.g., files can’t span disks.</a:t>
            </a:r>
          </a:p>
          <a:p>
            <a:endParaRPr lang="en-US" dirty="0" smtClean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Components of a Disk </a:t>
            </a:r>
          </a:p>
        </p:txBody>
      </p:sp>
      <p:grpSp>
        <p:nvGrpSpPr>
          <p:cNvPr id="22533" name="Group 7"/>
          <p:cNvGrpSpPr>
            <a:grpSpLocks/>
          </p:cNvGrpSpPr>
          <p:nvPr/>
        </p:nvGrpSpPr>
        <p:grpSpPr bwMode="auto">
          <a:xfrm>
            <a:off x="4759325" y="1792288"/>
            <a:ext cx="3149600" cy="1801812"/>
            <a:chOff x="2998" y="1129"/>
            <a:chExt cx="1984" cy="1135"/>
          </a:xfrm>
        </p:grpSpPr>
        <p:sp>
          <p:nvSpPr>
            <p:cNvPr id="22590" name="Freeform 5"/>
            <p:cNvSpPr>
              <a:spLocks/>
            </p:cNvSpPr>
            <p:nvPr/>
          </p:nvSpPr>
          <p:spPr bwMode="auto">
            <a:xfrm>
              <a:off x="2998" y="1499"/>
              <a:ext cx="1984" cy="765"/>
            </a:xfrm>
            <a:custGeom>
              <a:avLst/>
              <a:gdLst>
                <a:gd name="T0" fmla="*/ 0 w 1984"/>
                <a:gd name="T1" fmla="*/ 386 h 765"/>
                <a:gd name="T2" fmla="*/ 16 w 1984"/>
                <a:gd name="T3" fmla="*/ 320 h 765"/>
                <a:gd name="T4" fmla="*/ 57 w 1984"/>
                <a:gd name="T5" fmla="*/ 255 h 765"/>
                <a:gd name="T6" fmla="*/ 131 w 1984"/>
                <a:gd name="T7" fmla="*/ 197 h 765"/>
                <a:gd name="T8" fmla="*/ 230 w 1984"/>
                <a:gd name="T9" fmla="*/ 140 h 765"/>
                <a:gd name="T10" fmla="*/ 353 w 1984"/>
                <a:gd name="T11" fmla="*/ 90 h 765"/>
                <a:gd name="T12" fmla="*/ 493 w 1984"/>
                <a:gd name="T13" fmla="*/ 58 h 765"/>
                <a:gd name="T14" fmla="*/ 650 w 1984"/>
                <a:gd name="T15" fmla="*/ 25 h 765"/>
                <a:gd name="T16" fmla="*/ 814 w 1984"/>
                <a:gd name="T17" fmla="*/ 8 h 765"/>
                <a:gd name="T18" fmla="*/ 987 w 1984"/>
                <a:gd name="T19" fmla="*/ 0 h 765"/>
                <a:gd name="T20" fmla="*/ 1160 w 1984"/>
                <a:gd name="T21" fmla="*/ 8 h 765"/>
                <a:gd name="T22" fmla="*/ 1333 w 1984"/>
                <a:gd name="T23" fmla="*/ 25 h 765"/>
                <a:gd name="T24" fmla="*/ 1489 w 1984"/>
                <a:gd name="T25" fmla="*/ 58 h 765"/>
                <a:gd name="T26" fmla="*/ 1629 w 1984"/>
                <a:gd name="T27" fmla="*/ 90 h 765"/>
                <a:gd name="T28" fmla="*/ 1753 w 1984"/>
                <a:gd name="T29" fmla="*/ 140 h 765"/>
                <a:gd name="T30" fmla="*/ 1852 w 1984"/>
                <a:gd name="T31" fmla="*/ 197 h 765"/>
                <a:gd name="T32" fmla="*/ 1926 w 1984"/>
                <a:gd name="T33" fmla="*/ 255 h 765"/>
                <a:gd name="T34" fmla="*/ 1967 w 1984"/>
                <a:gd name="T35" fmla="*/ 320 h 765"/>
                <a:gd name="T36" fmla="*/ 1983 w 1984"/>
                <a:gd name="T37" fmla="*/ 386 h 765"/>
                <a:gd name="T38" fmla="*/ 1967 w 1984"/>
                <a:gd name="T39" fmla="*/ 452 h 765"/>
                <a:gd name="T40" fmla="*/ 1926 w 1984"/>
                <a:gd name="T41" fmla="*/ 518 h 765"/>
                <a:gd name="T42" fmla="*/ 1852 w 1984"/>
                <a:gd name="T43" fmla="*/ 575 h 765"/>
                <a:gd name="T44" fmla="*/ 1753 w 1984"/>
                <a:gd name="T45" fmla="*/ 633 h 765"/>
                <a:gd name="T46" fmla="*/ 1629 w 1984"/>
                <a:gd name="T47" fmla="*/ 674 h 765"/>
                <a:gd name="T48" fmla="*/ 1489 w 1984"/>
                <a:gd name="T49" fmla="*/ 715 h 765"/>
                <a:gd name="T50" fmla="*/ 1333 w 1984"/>
                <a:gd name="T51" fmla="*/ 740 h 765"/>
                <a:gd name="T52" fmla="*/ 1160 w 1984"/>
                <a:gd name="T53" fmla="*/ 764 h 765"/>
                <a:gd name="T54" fmla="*/ 987 w 1984"/>
                <a:gd name="T55" fmla="*/ 764 h 765"/>
                <a:gd name="T56" fmla="*/ 814 w 1984"/>
                <a:gd name="T57" fmla="*/ 764 h 765"/>
                <a:gd name="T58" fmla="*/ 650 w 1984"/>
                <a:gd name="T59" fmla="*/ 740 h 765"/>
                <a:gd name="T60" fmla="*/ 493 w 1984"/>
                <a:gd name="T61" fmla="*/ 715 h 765"/>
                <a:gd name="T62" fmla="*/ 353 w 1984"/>
                <a:gd name="T63" fmla="*/ 674 h 765"/>
                <a:gd name="T64" fmla="*/ 230 w 1984"/>
                <a:gd name="T65" fmla="*/ 633 h 765"/>
                <a:gd name="T66" fmla="*/ 131 w 1984"/>
                <a:gd name="T67" fmla="*/ 575 h 765"/>
                <a:gd name="T68" fmla="*/ 57 w 1984"/>
                <a:gd name="T69" fmla="*/ 518 h 765"/>
                <a:gd name="T70" fmla="*/ 16 w 1984"/>
                <a:gd name="T71" fmla="*/ 452 h 765"/>
                <a:gd name="T72" fmla="*/ 0 w 1984"/>
                <a:gd name="T73" fmla="*/ 386 h 7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984"/>
                <a:gd name="T112" fmla="*/ 0 h 765"/>
                <a:gd name="T113" fmla="*/ 1984 w 1984"/>
                <a:gd name="T114" fmla="*/ 765 h 7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984" h="765">
                  <a:moveTo>
                    <a:pt x="0" y="386"/>
                  </a:moveTo>
                  <a:lnTo>
                    <a:pt x="16" y="320"/>
                  </a:lnTo>
                  <a:lnTo>
                    <a:pt x="57" y="255"/>
                  </a:lnTo>
                  <a:lnTo>
                    <a:pt x="131" y="197"/>
                  </a:lnTo>
                  <a:lnTo>
                    <a:pt x="230" y="140"/>
                  </a:lnTo>
                  <a:lnTo>
                    <a:pt x="353" y="90"/>
                  </a:lnTo>
                  <a:lnTo>
                    <a:pt x="493" y="58"/>
                  </a:lnTo>
                  <a:lnTo>
                    <a:pt x="650" y="25"/>
                  </a:lnTo>
                  <a:lnTo>
                    <a:pt x="814" y="8"/>
                  </a:lnTo>
                  <a:lnTo>
                    <a:pt x="987" y="0"/>
                  </a:lnTo>
                  <a:lnTo>
                    <a:pt x="1160" y="8"/>
                  </a:lnTo>
                  <a:lnTo>
                    <a:pt x="1333" y="25"/>
                  </a:lnTo>
                  <a:lnTo>
                    <a:pt x="1489" y="58"/>
                  </a:lnTo>
                  <a:lnTo>
                    <a:pt x="1629" y="90"/>
                  </a:lnTo>
                  <a:lnTo>
                    <a:pt x="1753" y="140"/>
                  </a:lnTo>
                  <a:lnTo>
                    <a:pt x="1852" y="197"/>
                  </a:lnTo>
                  <a:lnTo>
                    <a:pt x="1926" y="255"/>
                  </a:lnTo>
                  <a:lnTo>
                    <a:pt x="1967" y="320"/>
                  </a:lnTo>
                  <a:lnTo>
                    <a:pt x="1983" y="386"/>
                  </a:lnTo>
                  <a:lnTo>
                    <a:pt x="1967" y="452"/>
                  </a:lnTo>
                  <a:lnTo>
                    <a:pt x="1926" y="518"/>
                  </a:lnTo>
                  <a:lnTo>
                    <a:pt x="1852" y="575"/>
                  </a:lnTo>
                  <a:lnTo>
                    <a:pt x="1753" y="633"/>
                  </a:lnTo>
                  <a:lnTo>
                    <a:pt x="1629" y="674"/>
                  </a:lnTo>
                  <a:lnTo>
                    <a:pt x="1489" y="715"/>
                  </a:lnTo>
                  <a:lnTo>
                    <a:pt x="1333" y="740"/>
                  </a:lnTo>
                  <a:lnTo>
                    <a:pt x="1160" y="764"/>
                  </a:lnTo>
                  <a:lnTo>
                    <a:pt x="987" y="764"/>
                  </a:lnTo>
                  <a:lnTo>
                    <a:pt x="814" y="764"/>
                  </a:lnTo>
                  <a:lnTo>
                    <a:pt x="650" y="740"/>
                  </a:lnTo>
                  <a:lnTo>
                    <a:pt x="493" y="715"/>
                  </a:lnTo>
                  <a:lnTo>
                    <a:pt x="353" y="674"/>
                  </a:lnTo>
                  <a:lnTo>
                    <a:pt x="230" y="633"/>
                  </a:lnTo>
                  <a:lnTo>
                    <a:pt x="131" y="575"/>
                  </a:lnTo>
                  <a:lnTo>
                    <a:pt x="57" y="518"/>
                  </a:lnTo>
                  <a:lnTo>
                    <a:pt x="16" y="452"/>
                  </a:lnTo>
                  <a:lnTo>
                    <a:pt x="0" y="386"/>
                  </a:lnTo>
                </a:path>
              </a:pathLst>
            </a:custGeom>
            <a:solidFill>
              <a:srgbClr val="000000"/>
            </a:solidFill>
            <a:ln w="508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91" name="Freeform 6"/>
            <p:cNvSpPr>
              <a:spLocks/>
            </p:cNvSpPr>
            <p:nvPr/>
          </p:nvSpPr>
          <p:spPr bwMode="auto">
            <a:xfrm>
              <a:off x="2998" y="1129"/>
              <a:ext cx="1984" cy="765"/>
            </a:xfrm>
            <a:custGeom>
              <a:avLst/>
              <a:gdLst>
                <a:gd name="T0" fmla="*/ 0 w 1984"/>
                <a:gd name="T1" fmla="*/ 386 h 765"/>
                <a:gd name="T2" fmla="*/ 16 w 1984"/>
                <a:gd name="T3" fmla="*/ 321 h 765"/>
                <a:gd name="T4" fmla="*/ 57 w 1984"/>
                <a:gd name="T5" fmla="*/ 255 h 765"/>
                <a:gd name="T6" fmla="*/ 131 w 1984"/>
                <a:gd name="T7" fmla="*/ 197 h 765"/>
                <a:gd name="T8" fmla="*/ 230 w 1984"/>
                <a:gd name="T9" fmla="*/ 140 h 765"/>
                <a:gd name="T10" fmla="*/ 353 w 1984"/>
                <a:gd name="T11" fmla="*/ 91 h 765"/>
                <a:gd name="T12" fmla="*/ 493 w 1984"/>
                <a:gd name="T13" fmla="*/ 58 h 765"/>
                <a:gd name="T14" fmla="*/ 650 w 1984"/>
                <a:gd name="T15" fmla="*/ 25 h 765"/>
                <a:gd name="T16" fmla="*/ 814 w 1984"/>
                <a:gd name="T17" fmla="*/ 8 h 765"/>
                <a:gd name="T18" fmla="*/ 987 w 1984"/>
                <a:gd name="T19" fmla="*/ 0 h 765"/>
                <a:gd name="T20" fmla="*/ 1160 w 1984"/>
                <a:gd name="T21" fmla="*/ 8 h 765"/>
                <a:gd name="T22" fmla="*/ 1333 w 1984"/>
                <a:gd name="T23" fmla="*/ 25 h 765"/>
                <a:gd name="T24" fmla="*/ 1489 w 1984"/>
                <a:gd name="T25" fmla="*/ 58 h 765"/>
                <a:gd name="T26" fmla="*/ 1629 w 1984"/>
                <a:gd name="T27" fmla="*/ 91 h 765"/>
                <a:gd name="T28" fmla="*/ 1753 w 1984"/>
                <a:gd name="T29" fmla="*/ 140 h 765"/>
                <a:gd name="T30" fmla="*/ 1852 w 1984"/>
                <a:gd name="T31" fmla="*/ 197 h 765"/>
                <a:gd name="T32" fmla="*/ 1926 w 1984"/>
                <a:gd name="T33" fmla="*/ 255 h 765"/>
                <a:gd name="T34" fmla="*/ 1967 w 1984"/>
                <a:gd name="T35" fmla="*/ 321 h 765"/>
                <a:gd name="T36" fmla="*/ 1983 w 1984"/>
                <a:gd name="T37" fmla="*/ 386 h 765"/>
                <a:gd name="T38" fmla="*/ 1967 w 1984"/>
                <a:gd name="T39" fmla="*/ 452 h 765"/>
                <a:gd name="T40" fmla="*/ 1926 w 1984"/>
                <a:gd name="T41" fmla="*/ 518 h 765"/>
                <a:gd name="T42" fmla="*/ 1852 w 1984"/>
                <a:gd name="T43" fmla="*/ 575 h 765"/>
                <a:gd name="T44" fmla="*/ 1753 w 1984"/>
                <a:gd name="T45" fmla="*/ 633 h 765"/>
                <a:gd name="T46" fmla="*/ 1629 w 1984"/>
                <a:gd name="T47" fmla="*/ 674 h 765"/>
                <a:gd name="T48" fmla="*/ 1489 w 1984"/>
                <a:gd name="T49" fmla="*/ 715 h 765"/>
                <a:gd name="T50" fmla="*/ 1333 w 1984"/>
                <a:gd name="T51" fmla="*/ 740 h 765"/>
                <a:gd name="T52" fmla="*/ 1160 w 1984"/>
                <a:gd name="T53" fmla="*/ 764 h 765"/>
                <a:gd name="T54" fmla="*/ 987 w 1984"/>
                <a:gd name="T55" fmla="*/ 764 h 765"/>
                <a:gd name="T56" fmla="*/ 814 w 1984"/>
                <a:gd name="T57" fmla="*/ 764 h 765"/>
                <a:gd name="T58" fmla="*/ 650 w 1984"/>
                <a:gd name="T59" fmla="*/ 740 h 765"/>
                <a:gd name="T60" fmla="*/ 493 w 1984"/>
                <a:gd name="T61" fmla="*/ 715 h 765"/>
                <a:gd name="T62" fmla="*/ 353 w 1984"/>
                <a:gd name="T63" fmla="*/ 674 h 765"/>
                <a:gd name="T64" fmla="*/ 230 w 1984"/>
                <a:gd name="T65" fmla="*/ 633 h 765"/>
                <a:gd name="T66" fmla="*/ 131 w 1984"/>
                <a:gd name="T67" fmla="*/ 575 h 765"/>
                <a:gd name="T68" fmla="*/ 57 w 1984"/>
                <a:gd name="T69" fmla="*/ 518 h 765"/>
                <a:gd name="T70" fmla="*/ 16 w 1984"/>
                <a:gd name="T71" fmla="*/ 452 h 765"/>
                <a:gd name="T72" fmla="*/ 0 w 1984"/>
                <a:gd name="T73" fmla="*/ 386 h 7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984"/>
                <a:gd name="T112" fmla="*/ 0 h 765"/>
                <a:gd name="T113" fmla="*/ 1984 w 1984"/>
                <a:gd name="T114" fmla="*/ 765 h 7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984" h="765">
                  <a:moveTo>
                    <a:pt x="0" y="386"/>
                  </a:moveTo>
                  <a:lnTo>
                    <a:pt x="16" y="321"/>
                  </a:lnTo>
                  <a:lnTo>
                    <a:pt x="57" y="255"/>
                  </a:lnTo>
                  <a:lnTo>
                    <a:pt x="131" y="197"/>
                  </a:lnTo>
                  <a:lnTo>
                    <a:pt x="230" y="140"/>
                  </a:lnTo>
                  <a:lnTo>
                    <a:pt x="353" y="91"/>
                  </a:lnTo>
                  <a:lnTo>
                    <a:pt x="493" y="58"/>
                  </a:lnTo>
                  <a:lnTo>
                    <a:pt x="650" y="25"/>
                  </a:lnTo>
                  <a:lnTo>
                    <a:pt x="814" y="8"/>
                  </a:lnTo>
                  <a:lnTo>
                    <a:pt x="987" y="0"/>
                  </a:lnTo>
                  <a:lnTo>
                    <a:pt x="1160" y="8"/>
                  </a:lnTo>
                  <a:lnTo>
                    <a:pt x="1333" y="25"/>
                  </a:lnTo>
                  <a:lnTo>
                    <a:pt x="1489" y="58"/>
                  </a:lnTo>
                  <a:lnTo>
                    <a:pt x="1629" y="91"/>
                  </a:lnTo>
                  <a:lnTo>
                    <a:pt x="1753" y="140"/>
                  </a:lnTo>
                  <a:lnTo>
                    <a:pt x="1852" y="197"/>
                  </a:lnTo>
                  <a:lnTo>
                    <a:pt x="1926" y="255"/>
                  </a:lnTo>
                  <a:lnTo>
                    <a:pt x="1967" y="321"/>
                  </a:lnTo>
                  <a:lnTo>
                    <a:pt x="1983" y="386"/>
                  </a:lnTo>
                  <a:lnTo>
                    <a:pt x="1967" y="452"/>
                  </a:lnTo>
                  <a:lnTo>
                    <a:pt x="1926" y="518"/>
                  </a:lnTo>
                  <a:lnTo>
                    <a:pt x="1852" y="575"/>
                  </a:lnTo>
                  <a:lnTo>
                    <a:pt x="1753" y="633"/>
                  </a:lnTo>
                  <a:lnTo>
                    <a:pt x="1629" y="674"/>
                  </a:lnTo>
                  <a:lnTo>
                    <a:pt x="1489" y="715"/>
                  </a:lnTo>
                  <a:lnTo>
                    <a:pt x="1333" y="740"/>
                  </a:lnTo>
                  <a:lnTo>
                    <a:pt x="1160" y="764"/>
                  </a:lnTo>
                  <a:lnTo>
                    <a:pt x="987" y="764"/>
                  </a:lnTo>
                  <a:lnTo>
                    <a:pt x="814" y="764"/>
                  </a:lnTo>
                  <a:lnTo>
                    <a:pt x="650" y="740"/>
                  </a:lnTo>
                  <a:lnTo>
                    <a:pt x="493" y="715"/>
                  </a:lnTo>
                  <a:lnTo>
                    <a:pt x="353" y="674"/>
                  </a:lnTo>
                  <a:lnTo>
                    <a:pt x="230" y="633"/>
                  </a:lnTo>
                  <a:lnTo>
                    <a:pt x="131" y="575"/>
                  </a:lnTo>
                  <a:lnTo>
                    <a:pt x="57" y="518"/>
                  </a:lnTo>
                  <a:lnTo>
                    <a:pt x="16" y="452"/>
                  </a:lnTo>
                  <a:lnTo>
                    <a:pt x="0" y="386"/>
                  </a:lnTo>
                </a:path>
              </a:pathLst>
            </a:custGeom>
            <a:solidFill>
              <a:srgbClr val="000000"/>
            </a:solidFill>
            <a:ln w="508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34" name="Group 27"/>
          <p:cNvGrpSpPr>
            <a:grpSpLocks/>
          </p:cNvGrpSpPr>
          <p:nvPr/>
        </p:nvGrpSpPr>
        <p:grpSpPr bwMode="auto">
          <a:xfrm>
            <a:off x="4732338" y="1062038"/>
            <a:ext cx="3176587" cy="4594225"/>
            <a:chOff x="2981" y="669"/>
            <a:chExt cx="2001" cy="2894"/>
          </a:xfrm>
        </p:grpSpPr>
        <p:grpSp>
          <p:nvGrpSpPr>
            <p:cNvPr id="22571" name="Group 17"/>
            <p:cNvGrpSpPr>
              <a:grpSpLocks/>
            </p:cNvGrpSpPr>
            <p:nvPr/>
          </p:nvGrpSpPr>
          <p:grpSpPr bwMode="auto">
            <a:xfrm>
              <a:off x="2981" y="1096"/>
              <a:ext cx="2001" cy="2467"/>
              <a:chOff x="2981" y="1096"/>
              <a:chExt cx="2001" cy="2467"/>
            </a:xfrm>
          </p:grpSpPr>
          <p:grpSp>
            <p:nvGrpSpPr>
              <p:cNvPr id="22581" name="Group 11"/>
              <p:cNvGrpSpPr>
                <a:grpSpLocks/>
              </p:cNvGrpSpPr>
              <p:nvPr/>
            </p:nvGrpSpPr>
            <p:grpSpPr bwMode="auto">
              <a:xfrm>
                <a:off x="2998" y="1466"/>
                <a:ext cx="1984" cy="765"/>
                <a:chOff x="2998" y="1466"/>
                <a:chExt cx="1984" cy="765"/>
              </a:xfrm>
            </p:grpSpPr>
            <p:sp>
              <p:nvSpPr>
                <p:cNvPr id="22587" name="Freeform 8"/>
                <p:cNvSpPr>
                  <a:spLocks/>
                </p:cNvSpPr>
                <p:nvPr/>
              </p:nvSpPr>
              <p:spPr bwMode="auto">
                <a:xfrm>
                  <a:off x="2998" y="1466"/>
                  <a:ext cx="1984" cy="765"/>
                </a:xfrm>
                <a:custGeom>
                  <a:avLst/>
                  <a:gdLst>
                    <a:gd name="T0" fmla="*/ 0 w 1984"/>
                    <a:gd name="T1" fmla="*/ 378 h 765"/>
                    <a:gd name="T2" fmla="*/ 16 w 1984"/>
                    <a:gd name="T3" fmla="*/ 312 h 765"/>
                    <a:gd name="T4" fmla="*/ 57 w 1984"/>
                    <a:gd name="T5" fmla="*/ 247 h 765"/>
                    <a:gd name="T6" fmla="*/ 131 w 1984"/>
                    <a:gd name="T7" fmla="*/ 189 h 765"/>
                    <a:gd name="T8" fmla="*/ 230 w 1984"/>
                    <a:gd name="T9" fmla="*/ 132 h 765"/>
                    <a:gd name="T10" fmla="*/ 353 w 1984"/>
                    <a:gd name="T11" fmla="*/ 91 h 765"/>
                    <a:gd name="T12" fmla="*/ 493 w 1984"/>
                    <a:gd name="T13" fmla="*/ 49 h 765"/>
                    <a:gd name="T14" fmla="*/ 650 w 1984"/>
                    <a:gd name="T15" fmla="*/ 25 h 765"/>
                    <a:gd name="T16" fmla="*/ 814 w 1984"/>
                    <a:gd name="T17" fmla="*/ 0 h 765"/>
                    <a:gd name="T18" fmla="*/ 987 w 1984"/>
                    <a:gd name="T19" fmla="*/ 0 h 765"/>
                    <a:gd name="T20" fmla="*/ 1160 w 1984"/>
                    <a:gd name="T21" fmla="*/ 0 h 765"/>
                    <a:gd name="T22" fmla="*/ 1333 w 1984"/>
                    <a:gd name="T23" fmla="*/ 25 h 765"/>
                    <a:gd name="T24" fmla="*/ 1489 w 1984"/>
                    <a:gd name="T25" fmla="*/ 49 h 765"/>
                    <a:gd name="T26" fmla="*/ 1629 w 1984"/>
                    <a:gd name="T27" fmla="*/ 91 h 765"/>
                    <a:gd name="T28" fmla="*/ 1753 w 1984"/>
                    <a:gd name="T29" fmla="*/ 132 h 765"/>
                    <a:gd name="T30" fmla="*/ 1852 w 1984"/>
                    <a:gd name="T31" fmla="*/ 189 h 765"/>
                    <a:gd name="T32" fmla="*/ 1926 w 1984"/>
                    <a:gd name="T33" fmla="*/ 247 h 765"/>
                    <a:gd name="T34" fmla="*/ 1967 w 1984"/>
                    <a:gd name="T35" fmla="*/ 312 h 765"/>
                    <a:gd name="T36" fmla="*/ 1983 w 1984"/>
                    <a:gd name="T37" fmla="*/ 378 h 765"/>
                    <a:gd name="T38" fmla="*/ 1967 w 1984"/>
                    <a:gd name="T39" fmla="*/ 444 h 765"/>
                    <a:gd name="T40" fmla="*/ 1926 w 1984"/>
                    <a:gd name="T41" fmla="*/ 510 h 765"/>
                    <a:gd name="T42" fmla="*/ 1852 w 1984"/>
                    <a:gd name="T43" fmla="*/ 567 h 765"/>
                    <a:gd name="T44" fmla="*/ 1753 w 1984"/>
                    <a:gd name="T45" fmla="*/ 625 h 765"/>
                    <a:gd name="T46" fmla="*/ 1629 w 1984"/>
                    <a:gd name="T47" fmla="*/ 674 h 765"/>
                    <a:gd name="T48" fmla="*/ 1489 w 1984"/>
                    <a:gd name="T49" fmla="*/ 707 h 765"/>
                    <a:gd name="T50" fmla="*/ 1333 w 1984"/>
                    <a:gd name="T51" fmla="*/ 740 h 765"/>
                    <a:gd name="T52" fmla="*/ 1160 w 1984"/>
                    <a:gd name="T53" fmla="*/ 756 h 765"/>
                    <a:gd name="T54" fmla="*/ 987 w 1984"/>
                    <a:gd name="T55" fmla="*/ 764 h 765"/>
                    <a:gd name="T56" fmla="*/ 814 w 1984"/>
                    <a:gd name="T57" fmla="*/ 756 h 765"/>
                    <a:gd name="T58" fmla="*/ 650 w 1984"/>
                    <a:gd name="T59" fmla="*/ 740 h 765"/>
                    <a:gd name="T60" fmla="*/ 493 w 1984"/>
                    <a:gd name="T61" fmla="*/ 707 h 765"/>
                    <a:gd name="T62" fmla="*/ 353 w 1984"/>
                    <a:gd name="T63" fmla="*/ 674 h 765"/>
                    <a:gd name="T64" fmla="*/ 230 w 1984"/>
                    <a:gd name="T65" fmla="*/ 625 h 765"/>
                    <a:gd name="T66" fmla="*/ 131 w 1984"/>
                    <a:gd name="T67" fmla="*/ 567 h 765"/>
                    <a:gd name="T68" fmla="*/ 57 w 1984"/>
                    <a:gd name="T69" fmla="*/ 510 h 765"/>
                    <a:gd name="T70" fmla="*/ 16 w 1984"/>
                    <a:gd name="T71" fmla="*/ 444 h 765"/>
                    <a:gd name="T72" fmla="*/ 0 w 1984"/>
                    <a:gd name="T73" fmla="*/ 378 h 76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984"/>
                    <a:gd name="T112" fmla="*/ 0 h 765"/>
                    <a:gd name="T113" fmla="*/ 1984 w 1984"/>
                    <a:gd name="T114" fmla="*/ 765 h 76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984" h="765">
                      <a:moveTo>
                        <a:pt x="0" y="378"/>
                      </a:moveTo>
                      <a:lnTo>
                        <a:pt x="16" y="312"/>
                      </a:lnTo>
                      <a:lnTo>
                        <a:pt x="57" y="247"/>
                      </a:lnTo>
                      <a:lnTo>
                        <a:pt x="131" y="189"/>
                      </a:lnTo>
                      <a:lnTo>
                        <a:pt x="230" y="132"/>
                      </a:lnTo>
                      <a:lnTo>
                        <a:pt x="353" y="91"/>
                      </a:lnTo>
                      <a:lnTo>
                        <a:pt x="493" y="49"/>
                      </a:lnTo>
                      <a:lnTo>
                        <a:pt x="650" y="25"/>
                      </a:lnTo>
                      <a:lnTo>
                        <a:pt x="814" y="0"/>
                      </a:lnTo>
                      <a:lnTo>
                        <a:pt x="987" y="0"/>
                      </a:lnTo>
                      <a:lnTo>
                        <a:pt x="1160" y="0"/>
                      </a:lnTo>
                      <a:lnTo>
                        <a:pt x="1333" y="25"/>
                      </a:lnTo>
                      <a:lnTo>
                        <a:pt x="1489" y="49"/>
                      </a:lnTo>
                      <a:lnTo>
                        <a:pt x="1629" y="91"/>
                      </a:lnTo>
                      <a:lnTo>
                        <a:pt x="1753" y="132"/>
                      </a:lnTo>
                      <a:lnTo>
                        <a:pt x="1852" y="189"/>
                      </a:lnTo>
                      <a:lnTo>
                        <a:pt x="1926" y="247"/>
                      </a:lnTo>
                      <a:lnTo>
                        <a:pt x="1967" y="312"/>
                      </a:lnTo>
                      <a:lnTo>
                        <a:pt x="1983" y="378"/>
                      </a:lnTo>
                      <a:lnTo>
                        <a:pt x="1967" y="444"/>
                      </a:lnTo>
                      <a:lnTo>
                        <a:pt x="1926" y="510"/>
                      </a:lnTo>
                      <a:lnTo>
                        <a:pt x="1852" y="567"/>
                      </a:lnTo>
                      <a:lnTo>
                        <a:pt x="1753" y="625"/>
                      </a:lnTo>
                      <a:lnTo>
                        <a:pt x="1629" y="674"/>
                      </a:lnTo>
                      <a:lnTo>
                        <a:pt x="1489" y="707"/>
                      </a:lnTo>
                      <a:lnTo>
                        <a:pt x="1333" y="740"/>
                      </a:lnTo>
                      <a:lnTo>
                        <a:pt x="1160" y="756"/>
                      </a:lnTo>
                      <a:lnTo>
                        <a:pt x="987" y="764"/>
                      </a:lnTo>
                      <a:lnTo>
                        <a:pt x="814" y="756"/>
                      </a:lnTo>
                      <a:lnTo>
                        <a:pt x="650" y="740"/>
                      </a:lnTo>
                      <a:lnTo>
                        <a:pt x="493" y="707"/>
                      </a:lnTo>
                      <a:lnTo>
                        <a:pt x="353" y="674"/>
                      </a:lnTo>
                      <a:lnTo>
                        <a:pt x="230" y="625"/>
                      </a:lnTo>
                      <a:lnTo>
                        <a:pt x="131" y="567"/>
                      </a:lnTo>
                      <a:lnTo>
                        <a:pt x="57" y="510"/>
                      </a:lnTo>
                      <a:lnTo>
                        <a:pt x="16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88" name="Freeform 9"/>
                <p:cNvSpPr>
                  <a:spLocks/>
                </p:cNvSpPr>
                <p:nvPr/>
              </p:nvSpPr>
              <p:spPr bwMode="auto">
                <a:xfrm>
                  <a:off x="3055" y="1524"/>
                  <a:ext cx="1853" cy="650"/>
                </a:xfrm>
                <a:custGeom>
                  <a:avLst/>
                  <a:gdLst>
                    <a:gd name="T0" fmla="*/ 0 w 1853"/>
                    <a:gd name="T1" fmla="*/ 328 h 650"/>
                    <a:gd name="T2" fmla="*/ 17 w 1853"/>
                    <a:gd name="T3" fmla="*/ 263 h 650"/>
                    <a:gd name="T4" fmla="*/ 66 w 1853"/>
                    <a:gd name="T5" fmla="*/ 205 h 650"/>
                    <a:gd name="T6" fmla="*/ 140 w 1853"/>
                    <a:gd name="T7" fmla="*/ 156 h 650"/>
                    <a:gd name="T8" fmla="*/ 247 w 1853"/>
                    <a:gd name="T9" fmla="*/ 106 h 650"/>
                    <a:gd name="T10" fmla="*/ 371 w 1853"/>
                    <a:gd name="T11" fmla="*/ 65 h 650"/>
                    <a:gd name="T12" fmla="*/ 519 w 1853"/>
                    <a:gd name="T13" fmla="*/ 33 h 650"/>
                    <a:gd name="T14" fmla="*/ 675 w 1853"/>
                    <a:gd name="T15" fmla="*/ 16 h 650"/>
                    <a:gd name="T16" fmla="*/ 840 w 1853"/>
                    <a:gd name="T17" fmla="*/ 0 h 650"/>
                    <a:gd name="T18" fmla="*/ 1013 w 1853"/>
                    <a:gd name="T19" fmla="*/ 0 h 650"/>
                    <a:gd name="T20" fmla="*/ 1177 w 1853"/>
                    <a:gd name="T21" fmla="*/ 16 h 650"/>
                    <a:gd name="T22" fmla="*/ 1342 w 1853"/>
                    <a:gd name="T23" fmla="*/ 33 h 650"/>
                    <a:gd name="T24" fmla="*/ 1482 w 1853"/>
                    <a:gd name="T25" fmla="*/ 65 h 650"/>
                    <a:gd name="T26" fmla="*/ 1613 w 1853"/>
                    <a:gd name="T27" fmla="*/ 106 h 650"/>
                    <a:gd name="T28" fmla="*/ 1712 w 1853"/>
                    <a:gd name="T29" fmla="*/ 156 h 650"/>
                    <a:gd name="T30" fmla="*/ 1795 w 1853"/>
                    <a:gd name="T31" fmla="*/ 205 h 650"/>
                    <a:gd name="T32" fmla="*/ 1836 w 1853"/>
                    <a:gd name="T33" fmla="*/ 263 h 650"/>
                    <a:gd name="T34" fmla="*/ 1852 w 1853"/>
                    <a:gd name="T35" fmla="*/ 328 h 650"/>
                    <a:gd name="T36" fmla="*/ 1836 w 1853"/>
                    <a:gd name="T37" fmla="*/ 386 h 650"/>
                    <a:gd name="T38" fmla="*/ 1795 w 1853"/>
                    <a:gd name="T39" fmla="*/ 443 h 650"/>
                    <a:gd name="T40" fmla="*/ 1712 w 1853"/>
                    <a:gd name="T41" fmla="*/ 493 h 650"/>
                    <a:gd name="T42" fmla="*/ 1613 w 1853"/>
                    <a:gd name="T43" fmla="*/ 542 h 650"/>
                    <a:gd name="T44" fmla="*/ 1482 w 1853"/>
                    <a:gd name="T45" fmla="*/ 583 h 650"/>
                    <a:gd name="T46" fmla="*/ 1342 w 1853"/>
                    <a:gd name="T47" fmla="*/ 616 h 650"/>
                    <a:gd name="T48" fmla="*/ 1177 w 1853"/>
                    <a:gd name="T49" fmla="*/ 641 h 650"/>
                    <a:gd name="T50" fmla="*/ 1013 w 1853"/>
                    <a:gd name="T51" fmla="*/ 649 h 650"/>
                    <a:gd name="T52" fmla="*/ 840 w 1853"/>
                    <a:gd name="T53" fmla="*/ 649 h 650"/>
                    <a:gd name="T54" fmla="*/ 675 w 1853"/>
                    <a:gd name="T55" fmla="*/ 641 h 650"/>
                    <a:gd name="T56" fmla="*/ 519 w 1853"/>
                    <a:gd name="T57" fmla="*/ 616 h 650"/>
                    <a:gd name="T58" fmla="*/ 371 w 1853"/>
                    <a:gd name="T59" fmla="*/ 583 h 650"/>
                    <a:gd name="T60" fmla="*/ 247 w 1853"/>
                    <a:gd name="T61" fmla="*/ 542 h 650"/>
                    <a:gd name="T62" fmla="*/ 140 w 1853"/>
                    <a:gd name="T63" fmla="*/ 493 h 650"/>
                    <a:gd name="T64" fmla="*/ 66 w 1853"/>
                    <a:gd name="T65" fmla="*/ 443 h 650"/>
                    <a:gd name="T66" fmla="*/ 17 w 1853"/>
                    <a:gd name="T67" fmla="*/ 386 h 650"/>
                    <a:gd name="T68" fmla="*/ 0 w 1853"/>
                    <a:gd name="T69" fmla="*/ 328 h 65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853"/>
                    <a:gd name="T106" fmla="*/ 0 h 650"/>
                    <a:gd name="T107" fmla="*/ 1853 w 1853"/>
                    <a:gd name="T108" fmla="*/ 650 h 650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853" h="650">
                      <a:moveTo>
                        <a:pt x="0" y="328"/>
                      </a:moveTo>
                      <a:lnTo>
                        <a:pt x="17" y="263"/>
                      </a:lnTo>
                      <a:lnTo>
                        <a:pt x="66" y="205"/>
                      </a:lnTo>
                      <a:lnTo>
                        <a:pt x="140" y="156"/>
                      </a:lnTo>
                      <a:lnTo>
                        <a:pt x="247" y="106"/>
                      </a:lnTo>
                      <a:lnTo>
                        <a:pt x="371" y="65"/>
                      </a:lnTo>
                      <a:lnTo>
                        <a:pt x="519" y="33"/>
                      </a:lnTo>
                      <a:lnTo>
                        <a:pt x="675" y="16"/>
                      </a:lnTo>
                      <a:lnTo>
                        <a:pt x="840" y="0"/>
                      </a:lnTo>
                      <a:lnTo>
                        <a:pt x="1013" y="0"/>
                      </a:lnTo>
                      <a:lnTo>
                        <a:pt x="1177" y="16"/>
                      </a:lnTo>
                      <a:lnTo>
                        <a:pt x="1342" y="33"/>
                      </a:lnTo>
                      <a:lnTo>
                        <a:pt x="1482" y="65"/>
                      </a:lnTo>
                      <a:lnTo>
                        <a:pt x="1613" y="106"/>
                      </a:lnTo>
                      <a:lnTo>
                        <a:pt x="1712" y="156"/>
                      </a:lnTo>
                      <a:lnTo>
                        <a:pt x="1795" y="205"/>
                      </a:lnTo>
                      <a:lnTo>
                        <a:pt x="1836" y="263"/>
                      </a:lnTo>
                      <a:lnTo>
                        <a:pt x="1852" y="328"/>
                      </a:lnTo>
                      <a:lnTo>
                        <a:pt x="1836" y="386"/>
                      </a:lnTo>
                      <a:lnTo>
                        <a:pt x="1795" y="443"/>
                      </a:lnTo>
                      <a:lnTo>
                        <a:pt x="1712" y="493"/>
                      </a:lnTo>
                      <a:lnTo>
                        <a:pt x="1613" y="542"/>
                      </a:lnTo>
                      <a:lnTo>
                        <a:pt x="1482" y="583"/>
                      </a:lnTo>
                      <a:lnTo>
                        <a:pt x="1342" y="616"/>
                      </a:lnTo>
                      <a:lnTo>
                        <a:pt x="1177" y="641"/>
                      </a:lnTo>
                      <a:lnTo>
                        <a:pt x="1013" y="649"/>
                      </a:lnTo>
                      <a:lnTo>
                        <a:pt x="840" y="649"/>
                      </a:lnTo>
                      <a:lnTo>
                        <a:pt x="675" y="641"/>
                      </a:lnTo>
                      <a:lnTo>
                        <a:pt x="519" y="616"/>
                      </a:lnTo>
                      <a:lnTo>
                        <a:pt x="371" y="583"/>
                      </a:lnTo>
                      <a:lnTo>
                        <a:pt x="247" y="542"/>
                      </a:lnTo>
                      <a:lnTo>
                        <a:pt x="140" y="493"/>
                      </a:lnTo>
                      <a:lnTo>
                        <a:pt x="66" y="443"/>
                      </a:lnTo>
                      <a:lnTo>
                        <a:pt x="17" y="386"/>
                      </a:lnTo>
                      <a:lnTo>
                        <a:pt x="0" y="328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89" name="Freeform 10"/>
                <p:cNvSpPr>
                  <a:spLocks/>
                </p:cNvSpPr>
                <p:nvPr/>
              </p:nvSpPr>
              <p:spPr bwMode="auto">
                <a:xfrm>
                  <a:off x="3146" y="1589"/>
                  <a:ext cx="1672" cy="494"/>
                </a:xfrm>
                <a:custGeom>
                  <a:avLst/>
                  <a:gdLst>
                    <a:gd name="T0" fmla="*/ 0 w 1672"/>
                    <a:gd name="T1" fmla="*/ 247 h 494"/>
                    <a:gd name="T2" fmla="*/ 16 w 1672"/>
                    <a:gd name="T3" fmla="*/ 198 h 494"/>
                    <a:gd name="T4" fmla="*/ 66 w 1672"/>
                    <a:gd name="T5" fmla="*/ 148 h 494"/>
                    <a:gd name="T6" fmla="*/ 148 w 1672"/>
                    <a:gd name="T7" fmla="*/ 107 h 494"/>
                    <a:gd name="T8" fmla="*/ 247 w 1672"/>
                    <a:gd name="T9" fmla="*/ 74 h 494"/>
                    <a:gd name="T10" fmla="*/ 370 w 1672"/>
                    <a:gd name="T11" fmla="*/ 41 h 494"/>
                    <a:gd name="T12" fmla="*/ 518 w 1672"/>
                    <a:gd name="T13" fmla="*/ 17 h 494"/>
                    <a:gd name="T14" fmla="*/ 675 w 1672"/>
                    <a:gd name="T15" fmla="*/ 0 h 494"/>
                    <a:gd name="T16" fmla="*/ 839 w 1672"/>
                    <a:gd name="T17" fmla="*/ 0 h 494"/>
                    <a:gd name="T18" fmla="*/ 996 w 1672"/>
                    <a:gd name="T19" fmla="*/ 0 h 494"/>
                    <a:gd name="T20" fmla="*/ 1152 w 1672"/>
                    <a:gd name="T21" fmla="*/ 17 h 494"/>
                    <a:gd name="T22" fmla="*/ 1300 w 1672"/>
                    <a:gd name="T23" fmla="*/ 41 h 494"/>
                    <a:gd name="T24" fmla="*/ 1424 w 1672"/>
                    <a:gd name="T25" fmla="*/ 74 h 494"/>
                    <a:gd name="T26" fmla="*/ 1531 w 1672"/>
                    <a:gd name="T27" fmla="*/ 107 h 494"/>
                    <a:gd name="T28" fmla="*/ 1605 w 1672"/>
                    <a:gd name="T29" fmla="*/ 148 h 494"/>
                    <a:gd name="T30" fmla="*/ 1654 w 1672"/>
                    <a:gd name="T31" fmla="*/ 198 h 494"/>
                    <a:gd name="T32" fmla="*/ 1671 w 1672"/>
                    <a:gd name="T33" fmla="*/ 247 h 494"/>
                    <a:gd name="T34" fmla="*/ 1654 w 1672"/>
                    <a:gd name="T35" fmla="*/ 296 h 494"/>
                    <a:gd name="T36" fmla="*/ 1605 w 1672"/>
                    <a:gd name="T37" fmla="*/ 337 h 494"/>
                    <a:gd name="T38" fmla="*/ 1531 w 1672"/>
                    <a:gd name="T39" fmla="*/ 378 h 494"/>
                    <a:gd name="T40" fmla="*/ 1424 w 1672"/>
                    <a:gd name="T41" fmla="*/ 419 h 494"/>
                    <a:gd name="T42" fmla="*/ 1300 w 1672"/>
                    <a:gd name="T43" fmla="*/ 452 h 494"/>
                    <a:gd name="T44" fmla="*/ 1152 w 1672"/>
                    <a:gd name="T45" fmla="*/ 477 h 494"/>
                    <a:gd name="T46" fmla="*/ 996 w 1672"/>
                    <a:gd name="T47" fmla="*/ 485 h 494"/>
                    <a:gd name="T48" fmla="*/ 839 w 1672"/>
                    <a:gd name="T49" fmla="*/ 493 h 494"/>
                    <a:gd name="T50" fmla="*/ 675 w 1672"/>
                    <a:gd name="T51" fmla="*/ 485 h 494"/>
                    <a:gd name="T52" fmla="*/ 518 w 1672"/>
                    <a:gd name="T53" fmla="*/ 477 h 494"/>
                    <a:gd name="T54" fmla="*/ 370 w 1672"/>
                    <a:gd name="T55" fmla="*/ 452 h 494"/>
                    <a:gd name="T56" fmla="*/ 247 w 1672"/>
                    <a:gd name="T57" fmla="*/ 419 h 494"/>
                    <a:gd name="T58" fmla="*/ 148 w 1672"/>
                    <a:gd name="T59" fmla="*/ 378 h 494"/>
                    <a:gd name="T60" fmla="*/ 66 w 1672"/>
                    <a:gd name="T61" fmla="*/ 337 h 494"/>
                    <a:gd name="T62" fmla="*/ 16 w 1672"/>
                    <a:gd name="T63" fmla="*/ 296 h 494"/>
                    <a:gd name="T64" fmla="*/ 0 w 1672"/>
                    <a:gd name="T65" fmla="*/ 247 h 49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672"/>
                    <a:gd name="T100" fmla="*/ 0 h 494"/>
                    <a:gd name="T101" fmla="*/ 1672 w 1672"/>
                    <a:gd name="T102" fmla="*/ 494 h 49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672" h="494">
                      <a:moveTo>
                        <a:pt x="0" y="247"/>
                      </a:moveTo>
                      <a:lnTo>
                        <a:pt x="16" y="198"/>
                      </a:lnTo>
                      <a:lnTo>
                        <a:pt x="66" y="148"/>
                      </a:lnTo>
                      <a:lnTo>
                        <a:pt x="148" y="107"/>
                      </a:lnTo>
                      <a:lnTo>
                        <a:pt x="247" y="74"/>
                      </a:lnTo>
                      <a:lnTo>
                        <a:pt x="370" y="41"/>
                      </a:lnTo>
                      <a:lnTo>
                        <a:pt x="518" y="17"/>
                      </a:lnTo>
                      <a:lnTo>
                        <a:pt x="675" y="0"/>
                      </a:lnTo>
                      <a:lnTo>
                        <a:pt x="839" y="0"/>
                      </a:lnTo>
                      <a:lnTo>
                        <a:pt x="996" y="0"/>
                      </a:lnTo>
                      <a:lnTo>
                        <a:pt x="1152" y="17"/>
                      </a:lnTo>
                      <a:lnTo>
                        <a:pt x="1300" y="41"/>
                      </a:lnTo>
                      <a:lnTo>
                        <a:pt x="1424" y="74"/>
                      </a:lnTo>
                      <a:lnTo>
                        <a:pt x="1531" y="107"/>
                      </a:lnTo>
                      <a:lnTo>
                        <a:pt x="1605" y="148"/>
                      </a:lnTo>
                      <a:lnTo>
                        <a:pt x="1654" y="198"/>
                      </a:lnTo>
                      <a:lnTo>
                        <a:pt x="1671" y="247"/>
                      </a:lnTo>
                      <a:lnTo>
                        <a:pt x="1654" y="296"/>
                      </a:lnTo>
                      <a:lnTo>
                        <a:pt x="1605" y="337"/>
                      </a:lnTo>
                      <a:lnTo>
                        <a:pt x="1531" y="378"/>
                      </a:lnTo>
                      <a:lnTo>
                        <a:pt x="1424" y="419"/>
                      </a:lnTo>
                      <a:lnTo>
                        <a:pt x="1300" y="452"/>
                      </a:lnTo>
                      <a:lnTo>
                        <a:pt x="1152" y="477"/>
                      </a:lnTo>
                      <a:lnTo>
                        <a:pt x="996" y="485"/>
                      </a:lnTo>
                      <a:lnTo>
                        <a:pt x="839" y="493"/>
                      </a:lnTo>
                      <a:lnTo>
                        <a:pt x="675" y="485"/>
                      </a:lnTo>
                      <a:lnTo>
                        <a:pt x="518" y="477"/>
                      </a:lnTo>
                      <a:lnTo>
                        <a:pt x="370" y="452"/>
                      </a:lnTo>
                      <a:lnTo>
                        <a:pt x="247" y="419"/>
                      </a:lnTo>
                      <a:lnTo>
                        <a:pt x="148" y="378"/>
                      </a:lnTo>
                      <a:lnTo>
                        <a:pt x="66" y="337"/>
                      </a:lnTo>
                      <a:lnTo>
                        <a:pt x="16" y="296"/>
                      </a:lnTo>
                      <a:lnTo>
                        <a:pt x="0" y="247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582" name="Group 15"/>
              <p:cNvGrpSpPr>
                <a:grpSpLocks/>
              </p:cNvGrpSpPr>
              <p:nvPr/>
            </p:nvGrpSpPr>
            <p:grpSpPr bwMode="auto">
              <a:xfrm>
                <a:off x="2998" y="1096"/>
                <a:ext cx="1984" cy="766"/>
                <a:chOff x="2998" y="1096"/>
                <a:chExt cx="1984" cy="766"/>
              </a:xfrm>
            </p:grpSpPr>
            <p:sp>
              <p:nvSpPr>
                <p:cNvPr id="22584" name="Freeform 12"/>
                <p:cNvSpPr>
                  <a:spLocks/>
                </p:cNvSpPr>
                <p:nvPr/>
              </p:nvSpPr>
              <p:spPr bwMode="auto">
                <a:xfrm>
                  <a:off x="2998" y="1096"/>
                  <a:ext cx="1984" cy="766"/>
                </a:xfrm>
                <a:custGeom>
                  <a:avLst/>
                  <a:gdLst>
                    <a:gd name="T0" fmla="*/ 0 w 1984"/>
                    <a:gd name="T1" fmla="*/ 378 h 766"/>
                    <a:gd name="T2" fmla="*/ 16 w 1984"/>
                    <a:gd name="T3" fmla="*/ 313 h 766"/>
                    <a:gd name="T4" fmla="*/ 57 w 1984"/>
                    <a:gd name="T5" fmla="*/ 247 h 766"/>
                    <a:gd name="T6" fmla="*/ 131 w 1984"/>
                    <a:gd name="T7" fmla="*/ 189 h 766"/>
                    <a:gd name="T8" fmla="*/ 230 w 1984"/>
                    <a:gd name="T9" fmla="*/ 132 h 766"/>
                    <a:gd name="T10" fmla="*/ 353 w 1984"/>
                    <a:gd name="T11" fmla="*/ 91 h 766"/>
                    <a:gd name="T12" fmla="*/ 493 w 1984"/>
                    <a:gd name="T13" fmla="*/ 50 h 766"/>
                    <a:gd name="T14" fmla="*/ 650 w 1984"/>
                    <a:gd name="T15" fmla="*/ 25 h 766"/>
                    <a:gd name="T16" fmla="*/ 814 w 1984"/>
                    <a:gd name="T17" fmla="*/ 0 h 766"/>
                    <a:gd name="T18" fmla="*/ 987 w 1984"/>
                    <a:gd name="T19" fmla="*/ 0 h 766"/>
                    <a:gd name="T20" fmla="*/ 1160 w 1984"/>
                    <a:gd name="T21" fmla="*/ 0 h 766"/>
                    <a:gd name="T22" fmla="*/ 1333 w 1984"/>
                    <a:gd name="T23" fmla="*/ 25 h 766"/>
                    <a:gd name="T24" fmla="*/ 1489 w 1984"/>
                    <a:gd name="T25" fmla="*/ 50 h 766"/>
                    <a:gd name="T26" fmla="*/ 1629 w 1984"/>
                    <a:gd name="T27" fmla="*/ 91 h 766"/>
                    <a:gd name="T28" fmla="*/ 1753 w 1984"/>
                    <a:gd name="T29" fmla="*/ 132 h 766"/>
                    <a:gd name="T30" fmla="*/ 1852 w 1984"/>
                    <a:gd name="T31" fmla="*/ 189 h 766"/>
                    <a:gd name="T32" fmla="*/ 1926 w 1984"/>
                    <a:gd name="T33" fmla="*/ 247 h 766"/>
                    <a:gd name="T34" fmla="*/ 1967 w 1984"/>
                    <a:gd name="T35" fmla="*/ 313 h 766"/>
                    <a:gd name="T36" fmla="*/ 1983 w 1984"/>
                    <a:gd name="T37" fmla="*/ 378 h 766"/>
                    <a:gd name="T38" fmla="*/ 1967 w 1984"/>
                    <a:gd name="T39" fmla="*/ 444 h 766"/>
                    <a:gd name="T40" fmla="*/ 1926 w 1984"/>
                    <a:gd name="T41" fmla="*/ 510 h 766"/>
                    <a:gd name="T42" fmla="*/ 1852 w 1984"/>
                    <a:gd name="T43" fmla="*/ 567 h 766"/>
                    <a:gd name="T44" fmla="*/ 1753 w 1984"/>
                    <a:gd name="T45" fmla="*/ 625 h 766"/>
                    <a:gd name="T46" fmla="*/ 1629 w 1984"/>
                    <a:gd name="T47" fmla="*/ 674 h 766"/>
                    <a:gd name="T48" fmla="*/ 1489 w 1984"/>
                    <a:gd name="T49" fmla="*/ 707 h 766"/>
                    <a:gd name="T50" fmla="*/ 1333 w 1984"/>
                    <a:gd name="T51" fmla="*/ 740 h 766"/>
                    <a:gd name="T52" fmla="*/ 1160 w 1984"/>
                    <a:gd name="T53" fmla="*/ 756 h 766"/>
                    <a:gd name="T54" fmla="*/ 987 w 1984"/>
                    <a:gd name="T55" fmla="*/ 765 h 766"/>
                    <a:gd name="T56" fmla="*/ 814 w 1984"/>
                    <a:gd name="T57" fmla="*/ 756 h 766"/>
                    <a:gd name="T58" fmla="*/ 650 w 1984"/>
                    <a:gd name="T59" fmla="*/ 740 h 766"/>
                    <a:gd name="T60" fmla="*/ 493 w 1984"/>
                    <a:gd name="T61" fmla="*/ 707 h 766"/>
                    <a:gd name="T62" fmla="*/ 353 w 1984"/>
                    <a:gd name="T63" fmla="*/ 674 h 766"/>
                    <a:gd name="T64" fmla="*/ 230 w 1984"/>
                    <a:gd name="T65" fmla="*/ 625 h 766"/>
                    <a:gd name="T66" fmla="*/ 131 w 1984"/>
                    <a:gd name="T67" fmla="*/ 567 h 766"/>
                    <a:gd name="T68" fmla="*/ 57 w 1984"/>
                    <a:gd name="T69" fmla="*/ 510 h 766"/>
                    <a:gd name="T70" fmla="*/ 16 w 1984"/>
                    <a:gd name="T71" fmla="*/ 444 h 766"/>
                    <a:gd name="T72" fmla="*/ 0 w 1984"/>
                    <a:gd name="T73" fmla="*/ 378 h 76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984"/>
                    <a:gd name="T112" fmla="*/ 0 h 766"/>
                    <a:gd name="T113" fmla="*/ 1984 w 1984"/>
                    <a:gd name="T114" fmla="*/ 766 h 76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984" h="766">
                      <a:moveTo>
                        <a:pt x="0" y="378"/>
                      </a:moveTo>
                      <a:lnTo>
                        <a:pt x="16" y="313"/>
                      </a:lnTo>
                      <a:lnTo>
                        <a:pt x="57" y="247"/>
                      </a:lnTo>
                      <a:lnTo>
                        <a:pt x="131" y="189"/>
                      </a:lnTo>
                      <a:lnTo>
                        <a:pt x="230" y="132"/>
                      </a:lnTo>
                      <a:lnTo>
                        <a:pt x="353" y="91"/>
                      </a:lnTo>
                      <a:lnTo>
                        <a:pt x="493" y="50"/>
                      </a:lnTo>
                      <a:lnTo>
                        <a:pt x="650" y="25"/>
                      </a:lnTo>
                      <a:lnTo>
                        <a:pt x="814" y="0"/>
                      </a:lnTo>
                      <a:lnTo>
                        <a:pt x="987" y="0"/>
                      </a:lnTo>
                      <a:lnTo>
                        <a:pt x="1160" y="0"/>
                      </a:lnTo>
                      <a:lnTo>
                        <a:pt x="1333" y="25"/>
                      </a:lnTo>
                      <a:lnTo>
                        <a:pt x="1489" y="50"/>
                      </a:lnTo>
                      <a:lnTo>
                        <a:pt x="1629" y="91"/>
                      </a:lnTo>
                      <a:lnTo>
                        <a:pt x="1753" y="132"/>
                      </a:lnTo>
                      <a:lnTo>
                        <a:pt x="1852" y="189"/>
                      </a:lnTo>
                      <a:lnTo>
                        <a:pt x="1926" y="247"/>
                      </a:lnTo>
                      <a:lnTo>
                        <a:pt x="1967" y="313"/>
                      </a:lnTo>
                      <a:lnTo>
                        <a:pt x="1983" y="378"/>
                      </a:lnTo>
                      <a:lnTo>
                        <a:pt x="1967" y="444"/>
                      </a:lnTo>
                      <a:lnTo>
                        <a:pt x="1926" y="510"/>
                      </a:lnTo>
                      <a:lnTo>
                        <a:pt x="1852" y="567"/>
                      </a:lnTo>
                      <a:lnTo>
                        <a:pt x="1753" y="625"/>
                      </a:lnTo>
                      <a:lnTo>
                        <a:pt x="1629" y="674"/>
                      </a:lnTo>
                      <a:lnTo>
                        <a:pt x="1489" y="707"/>
                      </a:lnTo>
                      <a:lnTo>
                        <a:pt x="1333" y="740"/>
                      </a:lnTo>
                      <a:lnTo>
                        <a:pt x="1160" y="756"/>
                      </a:lnTo>
                      <a:lnTo>
                        <a:pt x="987" y="765"/>
                      </a:lnTo>
                      <a:lnTo>
                        <a:pt x="814" y="756"/>
                      </a:lnTo>
                      <a:lnTo>
                        <a:pt x="650" y="740"/>
                      </a:lnTo>
                      <a:lnTo>
                        <a:pt x="493" y="707"/>
                      </a:lnTo>
                      <a:lnTo>
                        <a:pt x="353" y="674"/>
                      </a:lnTo>
                      <a:lnTo>
                        <a:pt x="230" y="625"/>
                      </a:lnTo>
                      <a:lnTo>
                        <a:pt x="131" y="567"/>
                      </a:lnTo>
                      <a:lnTo>
                        <a:pt x="57" y="510"/>
                      </a:lnTo>
                      <a:lnTo>
                        <a:pt x="16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85" name="Freeform 13"/>
                <p:cNvSpPr>
                  <a:spLocks/>
                </p:cNvSpPr>
                <p:nvPr/>
              </p:nvSpPr>
              <p:spPr bwMode="auto">
                <a:xfrm>
                  <a:off x="3055" y="1154"/>
                  <a:ext cx="1853" cy="650"/>
                </a:xfrm>
                <a:custGeom>
                  <a:avLst/>
                  <a:gdLst>
                    <a:gd name="T0" fmla="*/ 0 w 1853"/>
                    <a:gd name="T1" fmla="*/ 329 h 650"/>
                    <a:gd name="T2" fmla="*/ 17 w 1853"/>
                    <a:gd name="T3" fmla="*/ 263 h 650"/>
                    <a:gd name="T4" fmla="*/ 66 w 1853"/>
                    <a:gd name="T5" fmla="*/ 205 h 650"/>
                    <a:gd name="T6" fmla="*/ 140 w 1853"/>
                    <a:gd name="T7" fmla="*/ 156 h 650"/>
                    <a:gd name="T8" fmla="*/ 247 w 1853"/>
                    <a:gd name="T9" fmla="*/ 107 h 650"/>
                    <a:gd name="T10" fmla="*/ 371 w 1853"/>
                    <a:gd name="T11" fmla="*/ 66 h 650"/>
                    <a:gd name="T12" fmla="*/ 519 w 1853"/>
                    <a:gd name="T13" fmla="*/ 33 h 650"/>
                    <a:gd name="T14" fmla="*/ 675 w 1853"/>
                    <a:gd name="T15" fmla="*/ 16 h 650"/>
                    <a:gd name="T16" fmla="*/ 840 w 1853"/>
                    <a:gd name="T17" fmla="*/ 0 h 650"/>
                    <a:gd name="T18" fmla="*/ 1013 w 1853"/>
                    <a:gd name="T19" fmla="*/ 0 h 650"/>
                    <a:gd name="T20" fmla="*/ 1177 w 1853"/>
                    <a:gd name="T21" fmla="*/ 16 h 650"/>
                    <a:gd name="T22" fmla="*/ 1342 w 1853"/>
                    <a:gd name="T23" fmla="*/ 33 h 650"/>
                    <a:gd name="T24" fmla="*/ 1482 w 1853"/>
                    <a:gd name="T25" fmla="*/ 66 h 650"/>
                    <a:gd name="T26" fmla="*/ 1613 w 1853"/>
                    <a:gd name="T27" fmla="*/ 107 h 650"/>
                    <a:gd name="T28" fmla="*/ 1712 w 1853"/>
                    <a:gd name="T29" fmla="*/ 156 h 650"/>
                    <a:gd name="T30" fmla="*/ 1795 w 1853"/>
                    <a:gd name="T31" fmla="*/ 205 h 650"/>
                    <a:gd name="T32" fmla="*/ 1836 w 1853"/>
                    <a:gd name="T33" fmla="*/ 263 h 650"/>
                    <a:gd name="T34" fmla="*/ 1852 w 1853"/>
                    <a:gd name="T35" fmla="*/ 329 h 650"/>
                    <a:gd name="T36" fmla="*/ 1836 w 1853"/>
                    <a:gd name="T37" fmla="*/ 386 h 650"/>
                    <a:gd name="T38" fmla="*/ 1795 w 1853"/>
                    <a:gd name="T39" fmla="*/ 444 h 650"/>
                    <a:gd name="T40" fmla="*/ 1712 w 1853"/>
                    <a:gd name="T41" fmla="*/ 493 h 650"/>
                    <a:gd name="T42" fmla="*/ 1613 w 1853"/>
                    <a:gd name="T43" fmla="*/ 542 h 650"/>
                    <a:gd name="T44" fmla="*/ 1482 w 1853"/>
                    <a:gd name="T45" fmla="*/ 583 h 650"/>
                    <a:gd name="T46" fmla="*/ 1342 w 1853"/>
                    <a:gd name="T47" fmla="*/ 616 h 650"/>
                    <a:gd name="T48" fmla="*/ 1177 w 1853"/>
                    <a:gd name="T49" fmla="*/ 641 h 650"/>
                    <a:gd name="T50" fmla="*/ 1013 w 1853"/>
                    <a:gd name="T51" fmla="*/ 649 h 650"/>
                    <a:gd name="T52" fmla="*/ 840 w 1853"/>
                    <a:gd name="T53" fmla="*/ 649 h 650"/>
                    <a:gd name="T54" fmla="*/ 675 w 1853"/>
                    <a:gd name="T55" fmla="*/ 641 h 650"/>
                    <a:gd name="T56" fmla="*/ 519 w 1853"/>
                    <a:gd name="T57" fmla="*/ 616 h 650"/>
                    <a:gd name="T58" fmla="*/ 371 w 1853"/>
                    <a:gd name="T59" fmla="*/ 583 h 650"/>
                    <a:gd name="T60" fmla="*/ 247 w 1853"/>
                    <a:gd name="T61" fmla="*/ 542 h 650"/>
                    <a:gd name="T62" fmla="*/ 140 w 1853"/>
                    <a:gd name="T63" fmla="*/ 493 h 650"/>
                    <a:gd name="T64" fmla="*/ 66 w 1853"/>
                    <a:gd name="T65" fmla="*/ 444 h 650"/>
                    <a:gd name="T66" fmla="*/ 17 w 1853"/>
                    <a:gd name="T67" fmla="*/ 386 h 650"/>
                    <a:gd name="T68" fmla="*/ 0 w 1853"/>
                    <a:gd name="T69" fmla="*/ 329 h 65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853"/>
                    <a:gd name="T106" fmla="*/ 0 h 650"/>
                    <a:gd name="T107" fmla="*/ 1853 w 1853"/>
                    <a:gd name="T108" fmla="*/ 650 h 650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853" h="650">
                      <a:moveTo>
                        <a:pt x="0" y="329"/>
                      </a:moveTo>
                      <a:lnTo>
                        <a:pt x="17" y="263"/>
                      </a:lnTo>
                      <a:lnTo>
                        <a:pt x="66" y="205"/>
                      </a:lnTo>
                      <a:lnTo>
                        <a:pt x="140" y="156"/>
                      </a:lnTo>
                      <a:lnTo>
                        <a:pt x="247" y="107"/>
                      </a:lnTo>
                      <a:lnTo>
                        <a:pt x="371" y="66"/>
                      </a:lnTo>
                      <a:lnTo>
                        <a:pt x="519" y="33"/>
                      </a:lnTo>
                      <a:lnTo>
                        <a:pt x="675" y="16"/>
                      </a:lnTo>
                      <a:lnTo>
                        <a:pt x="840" y="0"/>
                      </a:lnTo>
                      <a:lnTo>
                        <a:pt x="1013" y="0"/>
                      </a:lnTo>
                      <a:lnTo>
                        <a:pt x="1177" y="16"/>
                      </a:lnTo>
                      <a:lnTo>
                        <a:pt x="1342" y="33"/>
                      </a:lnTo>
                      <a:lnTo>
                        <a:pt x="1482" y="66"/>
                      </a:lnTo>
                      <a:lnTo>
                        <a:pt x="1613" y="107"/>
                      </a:lnTo>
                      <a:lnTo>
                        <a:pt x="1712" y="156"/>
                      </a:lnTo>
                      <a:lnTo>
                        <a:pt x="1795" y="205"/>
                      </a:lnTo>
                      <a:lnTo>
                        <a:pt x="1836" y="263"/>
                      </a:lnTo>
                      <a:lnTo>
                        <a:pt x="1852" y="329"/>
                      </a:lnTo>
                      <a:lnTo>
                        <a:pt x="1836" y="386"/>
                      </a:lnTo>
                      <a:lnTo>
                        <a:pt x="1795" y="444"/>
                      </a:lnTo>
                      <a:lnTo>
                        <a:pt x="1712" y="493"/>
                      </a:lnTo>
                      <a:lnTo>
                        <a:pt x="1613" y="542"/>
                      </a:lnTo>
                      <a:lnTo>
                        <a:pt x="1482" y="583"/>
                      </a:lnTo>
                      <a:lnTo>
                        <a:pt x="1342" y="616"/>
                      </a:lnTo>
                      <a:lnTo>
                        <a:pt x="1177" y="641"/>
                      </a:lnTo>
                      <a:lnTo>
                        <a:pt x="1013" y="649"/>
                      </a:lnTo>
                      <a:lnTo>
                        <a:pt x="840" y="649"/>
                      </a:lnTo>
                      <a:lnTo>
                        <a:pt x="675" y="641"/>
                      </a:lnTo>
                      <a:lnTo>
                        <a:pt x="519" y="616"/>
                      </a:lnTo>
                      <a:lnTo>
                        <a:pt x="371" y="583"/>
                      </a:lnTo>
                      <a:lnTo>
                        <a:pt x="247" y="542"/>
                      </a:lnTo>
                      <a:lnTo>
                        <a:pt x="140" y="493"/>
                      </a:lnTo>
                      <a:lnTo>
                        <a:pt x="66" y="444"/>
                      </a:lnTo>
                      <a:lnTo>
                        <a:pt x="17" y="386"/>
                      </a:lnTo>
                      <a:lnTo>
                        <a:pt x="0" y="329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86" name="Freeform 14"/>
                <p:cNvSpPr>
                  <a:spLocks/>
                </p:cNvSpPr>
                <p:nvPr/>
              </p:nvSpPr>
              <p:spPr bwMode="auto">
                <a:xfrm>
                  <a:off x="3146" y="1220"/>
                  <a:ext cx="1672" cy="494"/>
                </a:xfrm>
                <a:custGeom>
                  <a:avLst/>
                  <a:gdLst>
                    <a:gd name="T0" fmla="*/ 0 w 1672"/>
                    <a:gd name="T1" fmla="*/ 246 h 494"/>
                    <a:gd name="T2" fmla="*/ 16 w 1672"/>
                    <a:gd name="T3" fmla="*/ 197 h 494"/>
                    <a:gd name="T4" fmla="*/ 66 w 1672"/>
                    <a:gd name="T5" fmla="*/ 147 h 494"/>
                    <a:gd name="T6" fmla="*/ 148 w 1672"/>
                    <a:gd name="T7" fmla="*/ 106 h 494"/>
                    <a:gd name="T8" fmla="*/ 247 w 1672"/>
                    <a:gd name="T9" fmla="*/ 74 h 494"/>
                    <a:gd name="T10" fmla="*/ 370 w 1672"/>
                    <a:gd name="T11" fmla="*/ 41 h 494"/>
                    <a:gd name="T12" fmla="*/ 518 w 1672"/>
                    <a:gd name="T13" fmla="*/ 16 h 494"/>
                    <a:gd name="T14" fmla="*/ 675 w 1672"/>
                    <a:gd name="T15" fmla="*/ 0 h 494"/>
                    <a:gd name="T16" fmla="*/ 839 w 1672"/>
                    <a:gd name="T17" fmla="*/ 0 h 494"/>
                    <a:gd name="T18" fmla="*/ 996 w 1672"/>
                    <a:gd name="T19" fmla="*/ 0 h 494"/>
                    <a:gd name="T20" fmla="*/ 1152 w 1672"/>
                    <a:gd name="T21" fmla="*/ 16 h 494"/>
                    <a:gd name="T22" fmla="*/ 1300 w 1672"/>
                    <a:gd name="T23" fmla="*/ 41 h 494"/>
                    <a:gd name="T24" fmla="*/ 1424 w 1672"/>
                    <a:gd name="T25" fmla="*/ 74 h 494"/>
                    <a:gd name="T26" fmla="*/ 1531 w 1672"/>
                    <a:gd name="T27" fmla="*/ 106 h 494"/>
                    <a:gd name="T28" fmla="*/ 1605 w 1672"/>
                    <a:gd name="T29" fmla="*/ 147 h 494"/>
                    <a:gd name="T30" fmla="*/ 1654 w 1672"/>
                    <a:gd name="T31" fmla="*/ 197 h 494"/>
                    <a:gd name="T32" fmla="*/ 1671 w 1672"/>
                    <a:gd name="T33" fmla="*/ 246 h 494"/>
                    <a:gd name="T34" fmla="*/ 1654 w 1672"/>
                    <a:gd name="T35" fmla="*/ 295 h 494"/>
                    <a:gd name="T36" fmla="*/ 1605 w 1672"/>
                    <a:gd name="T37" fmla="*/ 337 h 494"/>
                    <a:gd name="T38" fmla="*/ 1531 w 1672"/>
                    <a:gd name="T39" fmla="*/ 378 h 494"/>
                    <a:gd name="T40" fmla="*/ 1424 w 1672"/>
                    <a:gd name="T41" fmla="*/ 419 h 494"/>
                    <a:gd name="T42" fmla="*/ 1300 w 1672"/>
                    <a:gd name="T43" fmla="*/ 452 h 494"/>
                    <a:gd name="T44" fmla="*/ 1152 w 1672"/>
                    <a:gd name="T45" fmla="*/ 476 h 494"/>
                    <a:gd name="T46" fmla="*/ 996 w 1672"/>
                    <a:gd name="T47" fmla="*/ 484 h 494"/>
                    <a:gd name="T48" fmla="*/ 839 w 1672"/>
                    <a:gd name="T49" fmla="*/ 493 h 494"/>
                    <a:gd name="T50" fmla="*/ 675 w 1672"/>
                    <a:gd name="T51" fmla="*/ 484 h 494"/>
                    <a:gd name="T52" fmla="*/ 518 w 1672"/>
                    <a:gd name="T53" fmla="*/ 476 h 494"/>
                    <a:gd name="T54" fmla="*/ 370 w 1672"/>
                    <a:gd name="T55" fmla="*/ 452 h 494"/>
                    <a:gd name="T56" fmla="*/ 247 w 1672"/>
                    <a:gd name="T57" fmla="*/ 419 h 494"/>
                    <a:gd name="T58" fmla="*/ 148 w 1672"/>
                    <a:gd name="T59" fmla="*/ 378 h 494"/>
                    <a:gd name="T60" fmla="*/ 66 w 1672"/>
                    <a:gd name="T61" fmla="*/ 337 h 494"/>
                    <a:gd name="T62" fmla="*/ 16 w 1672"/>
                    <a:gd name="T63" fmla="*/ 295 h 494"/>
                    <a:gd name="T64" fmla="*/ 0 w 1672"/>
                    <a:gd name="T65" fmla="*/ 246 h 49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672"/>
                    <a:gd name="T100" fmla="*/ 0 h 494"/>
                    <a:gd name="T101" fmla="*/ 1672 w 1672"/>
                    <a:gd name="T102" fmla="*/ 494 h 49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672" h="494">
                      <a:moveTo>
                        <a:pt x="0" y="246"/>
                      </a:moveTo>
                      <a:lnTo>
                        <a:pt x="16" y="197"/>
                      </a:lnTo>
                      <a:lnTo>
                        <a:pt x="66" y="147"/>
                      </a:lnTo>
                      <a:lnTo>
                        <a:pt x="148" y="106"/>
                      </a:lnTo>
                      <a:lnTo>
                        <a:pt x="247" y="74"/>
                      </a:lnTo>
                      <a:lnTo>
                        <a:pt x="370" y="41"/>
                      </a:lnTo>
                      <a:lnTo>
                        <a:pt x="518" y="16"/>
                      </a:lnTo>
                      <a:lnTo>
                        <a:pt x="675" y="0"/>
                      </a:lnTo>
                      <a:lnTo>
                        <a:pt x="839" y="0"/>
                      </a:lnTo>
                      <a:lnTo>
                        <a:pt x="996" y="0"/>
                      </a:lnTo>
                      <a:lnTo>
                        <a:pt x="1152" y="16"/>
                      </a:lnTo>
                      <a:lnTo>
                        <a:pt x="1300" y="41"/>
                      </a:lnTo>
                      <a:lnTo>
                        <a:pt x="1424" y="74"/>
                      </a:lnTo>
                      <a:lnTo>
                        <a:pt x="1531" y="106"/>
                      </a:lnTo>
                      <a:lnTo>
                        <a:pt x="1605" y="147"/>
                      </a:lnTo>
                      <a:lnTo>
                        <a:pt x="1654" y="197"/>
                      </a:lnTo>
                      <a:lnTo>
                        <a:pt x="1671" y="246"/>
                      </a:lnTo>
                      <a:lnTo>
                        <a:pt x="1654" y="295"/>
                      </a:lnTo>
                      <a:lnTo>
                        <a:pt x="1605" y="337"/>
                      </a:lnTo>
                      <a:lnTo>
                        <a:pt x="1531" y="378"/>
                      </a:lnTo>
                      <a:lnTo>
                        <a:pt x="1424" y="419"/>
                      </a:lnTo>
                      <a:lnTo>
                        <a:pt x="1300" y="452"/>
                      </a:lnTo>
                      <a:lnTo>
                        <a:pt x="1152" y="476"/>
                      </a:lnTo>
                      <a:lnTo>
                        <a:pt x="996" y="484"/>
                      </a:lnTo>
                      <a:lnTo>
                        <a:pt x="839" y="493"/>
                      </a:lnTo>
                      <a:lnTo>
                        <a:pt x="675" y="484"/>
                      </a:lnTo>
                      <a:lnTo>
                        <a:pt x="518" y="476"/>
                      </a:lnTo>
                      <a:lnTo>
                        <a:pt x="370" y="452"/>
                      </a:lnTo>
                      <a:lnTo>
                        <a:pt x="247" y="419"/>
                      </a:lnTo>
                      <a:lnTo>
                        <a:pt x="148" y="378"/>
                      </a:lnTo>
                      <a:lnTo>
                        <a:pt x="66" y="337"/>
                      </a:lnTo>
                      <a:lnTo>
                        <a:pt x="16" y="295"/>
                      </a:lnTo>
                      <a:lnTo>
                        <a:pt x="0" y="246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583" name="Freeform 16"/>
              <p:cNvSpPr>
                <a:spLocks/>
              </p:cNvSpPr>
              <p:nvPr/>
            </p:nvSpPr>
            <p:spPr bwMode="auto">
              <a:xfrm>
                <a:off x="2981" y="2797"/>
                <a:ext cx="1993" cy="766"/>
              </a:xfrm>
              <a:custGeom>
                <a:avLst/>
                <a:gdLst>
                  <a:gd name="T0" fmla="*/ 0 w 1993"/>
                  <a:gd name="T1" fmla="*/ 378 h 766"/>
                  <a:gd name="T2" fmla="*/ 17 w 1993"/>
                  <a:gd name="T3" fmla="*/ 313 h 766"/>
                  <a:gd name="T4" fmla="*/ 66 w 1993"/>
                  <a:gd name="T5" fmla="*/ 247 h 766"/>
                  <a:gd name="T6" fmla="*/ 132 w 1993"/>
                  <a:gd name="T7" fmla="*/ 189 h 766"/>
                  <a:gd name="T8" fmla="*/ 239 w 1993"/>
                  <a:gd name="T9" fmla="*/ 140 h 766"/>
                  <a:gd name="T10" fmla="*/ 354 w 1993"/>
                  <a:gd name="T11" fmla="*/ 91 h 766"/>
                  <a:gd name="T12" fmla="*/ 502 w 1993"/>
                  <a:gd name="T13" fmla="*/ 50 h 766"/>
                  <a:gd name="T14" fmla="*/ 659 w 1993"/>
                  <a:gd name="T15" fmla="*/ 25 h 766"/>
                  <a:gd name="T16" fmla="*/ 823 w 1993"/>
                  <a:gd name="T17" fmla="*/ 9 h 766"/>
                  <a:gd name="T18" fmla="*/ 996 w 1993"/>
                  <a:gd name="T19" fmla="*/ 0 h 766"/>
                  <a:gd name="T20" fmla="*/ 1169 w 1993"/>
                  <a:gd name="T21" fmla="*/ 9 h 766"/>
                  <a:gd name="T22" fmla="*/ 1334 w 1993"/>
                  <a:gd name="T23" fmla="*/ 25 h 766"/>
                  <a:gd name="T24" fmla="*/ 1490 w 1993"/>
                  <a:gd name="T25" fmla="*/ 50 h 766"/>
                  <a:gd name="T26" fmla="*/ 1638 w 1993"/>
                  <a:gd name="T27" fmla="*/ 91 h 766"/>
                  <a:gd name="T28" fmla="*/ 1753 w 1993"/>
                  <a:gd name="T29" fmla="*/ 140 h 766"/>
                  <a:gd name="T30" fmla="*/ 1860 w 1993"/>
                  <a:gd name="T31" fmla="*/ 189 h 766"/>
                  <a:gd name="T32" fmla="*/ 1926 w 1993"/>
                  <a:gd name="T33" fmla="*/ 247 h 766"/>
                  <a:gd name="T34" fmla="*/ 1976 w 1993"/>
                  <a:gd name="T35" fmla="*/ 313 h 766"/>
                  <a:gd name="T36" fmla="*/ 1992 w 1993"/>
                  <a:gd name="T37" fmla="*/ 378 h 766"/>
                  <a:gd name="T38" fmla="*/ 1976 w 1993"/>
                  <a:gd name="T39" fmla="*/ 444 h 766"/>
                  <a:gd name="T40" fmla="*/ 1926 w 1993"/>
                  <a:gd name="T41" fmla="*/ 510 h 766"/>
                  <a:gd name="T42" fmla="*/ 1860 w 1993"/>
                  <a:gd name="T43" fmla="*/ 576 h 766"/>
                  <a:gd name="T44" fmla="*/ 1753 w 1993"/>
                  <a:gd name="T45" fmla="*/ 625 h 766"/>
                  <a:gd name="T46" fmla="*/ 1638 w 1993"/>
                  <a:gd name="T47" fmla="*/ 674 h 766"/>
                  <a:gd name="T48" fmla="*/ 1490 w 1993"/>
                  <a:gd name="T49" fmla="*/ 715 h 766"/>
                  <a:gd name="T50" fmla="*/ 1334 w 1993"/>
                  <a:gd name="T51" fmla="*/ 740 h 766"/>
                  <a:gd name="T52" fmla="*/ 1169 w 1993"/>
                  <a:gd name="T53" fmla="*/ 756 h 766"/>
                  <a:gd name="T54" fmla="*/ 996 w 1993"/>
                  <a:gd name="T55" fmla="*/ 765 h 766"/>
                  <a:gd name="T56" fmla="*/ 823 w 1993"/>
                  <a:gd name="T57" fmla="*/ 756 h 766"/>
                  <a:gd name="T58" fmla="*/ 659 w 1993"/>
                  <a:gd name="T59" fmla="*/ 740 h 766"/>
                  <a:gd name="T60" fmla="*/ 502 w 1993"/>
                  <a:gd name="T61" fmla="*/ 715 h 766"/>
                  <a:gd name="T62" fmla="*/ 354 w 1993"/>
                  <a:gd name="T63" fmla="*/ 674 h 766"/>
                  <a:gd name="T64" fmla="*/ 239 w 1993"/>
                  <a:gd name="T65" fmla="*/ 625 h 766"/>
                  <a:gd name="T66" fmla="*/ 132 w 1993"/>
                  <a:gd name="T67" fmla="*/ 576 h 766"/>
                  <a:gd name="T68" fmla="*/ 66 w 1993"/>
                  <a:gd name="T69" fmla="*/ 510 h 766"/>
                  <a:gd name="T70" fmla="*/ 17 w 1993"/>
                  <a:gd name="T71" fmla="*/ 444 h 766"/>
                  <a:gd name="T72" fmla="*/ 0 w 1993"/>
                  <a:gd name="T73" fmla="*/ 378 h 76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993"/>
                  <a:gd name="T112" fmla="*/ 0 h 766"/>
                  <a:gd name="T113" fmla="*/ 1993 w 1993"/>
                  <a:gd name="T114" fmla="*/ 766 h 76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993" h="766">
                    <a:moveTo>
                      <a:pt x="0" y="378"/>
                    </a:moveTo>
                    <a:lnTo>
                      <a:pt x="17" y="313"/>
                    </a:lnTo>
                    <a:lnTo>
                      <a:pt x="66" y="247"/>
                    </a:lnTo>
                    <a:lnTo>
                      <a:pt x="132" y="189"/>
                    </a:lnTo>
                    <a:lnTo>
                      <a:pt x="239" y="140"/>
                    </a:lnTo>
                    <a:lnTo>
                      <a:pt x="354" y="91"/>
                    </a:lnTo>
                    <a:lnTo>
                      <a:pt x="502" y="50"/>
                    </a:lnTo>
                    <a:lnTo>
                      <a:pt x="659" y="25"/>
                    </a:lnTo>
                    <a:lnTo>
                      <a:pt x="823" y="9"/>
                    </a:lnTo>
                    <a:lnTo>
                      <a:pt x="996" y="0"/>
                    </a:lnTo>
                    <a:lnTo>
                      <a:pt x="1169" y="9"/>
                    </a:lnTo>
                    <a:lnTo>
                      <a:pt x="1334" y="25"/>
                    </a:lnTo>
                    <a:lnTo>
                      <a:pt x="1490" y="50"/>
                    </a:lnTo>
                    <a:lnTo>
                      <a:pt x="1638" y="91"/>
                    </a:lnTo>
                    <a:lnTo>
                      <a:pt x="1753" y="140"/>
                    </a:lnTo>
                    <a:lnTo>
                      <a:pt x="1860" y="189"/>
                    </a:lnTo>
                    <a:lnTo>
                      <a:pt x="1926" y="247"/>
                    </a:lnTo>
                    <a:lnTo>
                      <a:pt x="1976" y="313"/>
                    </a:lnTo>
                    <a:lnTo>
                      <a:pt x="1992" y="378"/>
                    </a:lnTo>
                    <a:lnTo>
                      <a:pt x="1976" y="444"/>
                    </a:lnTo>
                    <a:lnTo>
                      <a:pt x="1926" y="510"/>
                    </a:lnTo>
                    <a:lnTo>
                      <a:pt x="1860" y="576"/>
                    </a:lnTo>
                    <a:lnTo>
                      <a:pt x="1753" y="625"/>
                    </a:lnTo>
                    <a:lnTo>
                      <a:pt x="1638" y="674"/>
                    </a:lnTo>
                    <a:lnTo>
                      <a:pt x="1490" y="715"/>
                    </a:lnTo>
                    <a:lnTo>
                      <a:pt x="1334" y="740"/>
                    </a:lnTo>
                    <a:lnTo>
                      <a:pt x="1169" y="756"/>
                    </a:lnTo>
                    <a:lnTo>
                      <a:pt x="996" y="765"/>
                    </a:lnTo>
                    <a:lnTo>
                      <a:pt x="823" y="756"/>
                    </a:lnTo>
                    <a:lnTo>
                      <a:pt x="659" y="740"/>
                    </a:lnTo>
                    <a:lnTo>
                      <a:pt x="502" y="715"/>
                    </a:lnTo>
                    <a:lnTo>
                      <a:pt x="354" y="674"/>
                    </a:lnTo>
                    <a:lnTo>
                      <a:pt x="239" y="625"/>
                    </a:lnTo>
                    <a:lnTo>
                      <a:pt x="132" y="576"/>
                    </a:lnTo>
                    <a:lnTo>
                      <a:pt x="66" y="510"/>
                    </a:lnTo>
                    <a:lnTo>
                      <a:pt x="17" y="444"/>
                    </a:lnTo>
                    <a:lnTo>
                      <a:pt x="0" y="378"/>
                    </a:lnTo>
                  </a:path>
                </a:pathLst>
              </a:custGeom>
              <a:solidFill>
                <a:srgbClr val="000000"/>
              </a:solidFill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572" name="Group 21"/>
            <p:cNvGrpSpPr>
              <a:grpSpLocks/>
            </p:cNvGrpSpPr>
            <p:nvPr/>
          </p:nvGrpSpPr>
          <p:grpSpPr bwMode="auto">
            <a:xfrm>
              <a:off x="2981" y="2756"/>
              <a:ext cx="1993" cy="766"/>
              <a:chOff x="2981" y="2756"/>
              <a:chExt cx="1993" cy="766"/>
            </a:xfrm>
          </p:grpSpPr>
          <p:sp>
            <p:nvSpPr>
              <p:cNvPr id="22578" name="Freeform 18"/>
              <p:cNvSpPr>
                <a:spLocks/>
              </p:cNvSpPr>
              <p:nvPr/>
            </p:nvSpPr>
            <p:spPr bwMode="auto">
              <a:xfrm>
                <a:off x="2981" y="2756"/>
                <a:ext cx="1993" cy="766"/>
              </a:xfrm>
              <a:custGeom>
                <a:avLst/>
                <a:gdLst>
                  <a:gd name="T0" fmla="*/ 0 w 1993"/>
                  <a:gd name="T1" fmla="*/ 387 h 766"/>
                  <a:gd name="T2" fmla="*/ 17 w 1993"/>
                  <a:gd name="T3" fmla="*/ 321 h 766"/>
                  <a:gd name="T4" fmla="*/ 66 w 1993"/>
                  <a:gd name="T5" fmla="*/ 255 h 766"/>
                  <a:gd name="T6" fmla="*/ 132 w 1993"/>
                  <a:gd name="T7" fmla="*/ 198 h 766"/>
                  <a:gd name="T8" fmla="*/ 239 w 1993"/>
                  <a:gd name="T9" fmla="*/ 140 h 766"/>
                  <a:gd name="T10" fmla="*/ 354 w 1993"/>
                  <a:gd name="T11" fmla="*/ 91 h 766"/>
                  <a:gd name="T12" fmla="*/ 502 w 1993"/>
                  <a:gd name="T13" fmla="*/ 58 h 766"/>
                  <a:gd name="T14" fmla="*/ 659 w 1993"/>
                  <a:gd name="T15" fmla="*/ 25 h 766"/>
                  <a:gd name="T16" fmla="*/ 823 w 1993"/>
                  <a:gd name="T17" fmla="*/ 9 h 766"/>
                  <a:gd name="T18" fmla="*/ 996 w 1993"/>
                  <a:gd name="T19" fmla="*/ 0 h 766"/>
                  <a:gd name="T20" fmla="*/ 1169 w 1993"/>
                  <a:gd name="T21" fmla="*/ 9 h 766"/>
                  <a:gd name="T22" fmla="*/ 1334 w 1993"/>
                  <a:gd name="T23" fmla="*/ 25 h 766"/>
                  <a:gd name="T24" fmla="*/ 1490 w 1993"/>
                  <a:gd name="T25" fmla="*/ 58 h 766"/>
                  <a:gd name="T26" fmla="*/ 1638 w 1993"/>
                  <a:gd name="T27" fmla="*/ 91 h 766"/>
                  <a:gd name="T28" fmla="*/ 1753 w 1993"/>
                  <a:gd name="T29" fmla="*/ 140 h 766"/>
                  <a:gd name="T30" fmla="*/ 1860 w 1993"/>
                  <a:gd name="T31" fmla="*/ 198 h 766"/>
                  <a:gd name="T32" fmla="*/ 1926 w 1993"/>
                  <a:gd name="T33" fmla="*/ 255 h 766"/>
                  <a:gd name="T34" fmla="*/ 1976 w 1993"/>
                  <a:gd name="T35" fmla="*/ 321 h 766"/>
                  <a:gd name="T36" fmla="*/ 1992 w 1993"/>
                  <a:gd name="T37" fmla="*/ 387 h 766"/>
                  <a:gd name="T38" fmla="*/ 1976 w 1993"/>
                  <a:gd name="T39" fmla="*/ 452 h 766"/>
                  <a:gd name="T40" fmla="*/ 1926 w 1993"/>
                  <a:gd name="T41" fmla="*/ 518 h 766"/>
                  <a:gd name="T42" fmla="*/ 1860 w 1993"/>
                  <a:gd name="T43" fmla="*/ 576 h 766"/>
                  <a:gd name="T44" fmla="*/ 1753 w 1993"/>
                  <a:gd name="T45" fmla="*/ 633 h 766"/>
                  <a:gd name="T46" fmla="*/ 1638 w 1993"/>
                  <a:gd name="T47" fmla="*/ 674 h 766"/>
                  <a:gd name="T48" fmla="*/ 1490 w 1993"/>
                  <a:gd name="T49" fmla="*/ 715 h 766"/>
                  <a:gd name="T50" fmla="*/ 1334 w 1993"/>
                  <a:gd name="T51" fmla="*/ 740 h 766"/>
                  <a:gd name="T52" fmla="*/ 1169 w 1993"/>
                  <a:gd name="T53" fmla="*/ 756 h 766"/>
                  <a:gd name="T54" fmla="*/ 996 w 1993"/>
                  <a:gd name="T55" fmla="*/ 765 h 766"/>
                  <a:gd name="T56" fmla="*/ 823 w 1993"/>
                  <a:gd name="T57" fmla="*/ 756 h 766"/>
                  <a:gd name="T58" fmla="*/ 659 w 1993"/>
                  <a:gd name="T59" fmla="*/ 740 h 766"/>
                  <a:gd name="T60" fmla="*/ 502 w 1993"/>
                  <a:gd name="T61" fmla="*/ 715 h 766"/>
                  <a:gd name="T62" fmla="*/ 354 w 1993"/>
                  <a:gd name="T63" fmla="*/ 674 h 766"/>
                  <a:gd name="T64" fmla="*/ 239 w 1993"/>
                  <a:gd name="T65" fmla="*/ 633 h 766"/>
                  <a:gd name="T66" fmla="*/ 132 w 1993"/>
                  <a:gd name="T67" fmla="*/ 576 h 766"/>
                  <a:gd name="T68" fmla="*/ 66 w 1993"/>
                  <a:gd name="T69" fmla="*/ 518 h 766"/>
                  <a:gd name="T70" fmla="*/ 17 w 1993"/>
                  <a:gd name="T71" fmla="*/ 452 h 766"/>
                  <a:gd name="T72" fmla="*/ 0 w 1993"/>
                  <a:gd name="T73" fmla="*/ 387 h 76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993"/>
                  <a:gd name="T112" fmla="*/ 0 h 766"/>
                  <a:gd name="T113" fmla="*/ 1993 w 1993"/>
                  <a:gd name="T114" fmla="*/ 766 h 76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993" h="766">
                    <a:moveTo>
                      <a:pt x="0" y="387"/>
                    </a:moveTo>
                    <a:lnTo>
                      <a:pt x="17" y="321"/>
                    </a:lnTo>
                    <a:lnTo>
                      <a:pt x="66" y="255"/>
                    </a:lnTo>
                    <a:lnTo>
                      <a:pt x="132" y="198"/>
                    </a:lnTo>
                    <a:lnTo>
                      <a:pt x="239" y="140"/>
                    </a:lnTo>
                    <a:lnTo>
                      <a:pt x="354" y="91"/>
                    </a:lnTo>
                    <a:lnTo>
                      <a:pt x="502" y="58"/>
                    </a:lnTo>
                    <a:lnTo>
                      <a:pt x="659" y="25"/>
                    </a:lnTo>
                    <a:lnTo>
                      <a:pt x="823" y="9"/>
                    </a:lnTo>
                    <a:lnTo>
                      <a:pt x="996" y="0"/>
                    </a:lnTo>
                    <a:lnTo>
                      <a:pt x="1169" y="9"/>
                    </a:lnTo>
                    <a:lnTo>
                      <a:pt x="1334" y="25"/>
                    </a:lnTo>
                    <a:lnTo>
                      <a:pt x="1490" y="58"/>
                    </a:lnTo>
                    <a:lnTo>
                      <a:pt x="1638" y="91"/>
                    </a:lnTo>
                    <a:lnTo>
                      <a:pt x="1753" y="140"/>
                    </a:lnTo>
                    <a:lnTo>
                      <a:pt x="1860" y="198"/>
                    </a:lnTo>
                    <a:lnTo>
                      <a:pt x="1926" y="255"/>
                    </a:lnTo>
                    <a:lnTo>
                      <a:pt x="1976" y="321"/>
                    </a:lnTo>
                    <a:lnTo>
                      <a:pt x="1992" y="387"/>
                    </a:lnTo>
                    <a:lnTo>
                      <a:pt x="1976" y="452"/>
                    </a:lnTo>
                    <a:lnTo>
                      <a:pt x="1926" y="518"/>
                    </a:lnTo>
                    <a:lnTo>
                      <a:pt x="1860" y="576"/>
                    </a:lnTo>
                    <a:lnTo>
                      <a:pt x="1753" y="633"/>
                    </a:lnTo>
                    <a:lnTo>
                      <a:pt x="1638" y="674"/>
                    </a:lnTo>
                    <a:lnTo>
                      <a:pt x="1490" y="715"/>
                    </a:lnTo>
                    <a:lnTo>
                      <a:pt x="1334" y="740"/>
                    </a:lnTo>
                    <a:lnTo>
                      <a:pt x="1169" y="756"/>
                    </a:lnTo>
                    <a:lnTo>
                      <a:pt x="996" y="765"/>
                    </a:lnTo>
                    <a:lnTo>
                      <a:pt x="823" y="756"/>
                    </a:lnTo>
                    <a:lnTo>
                      <a:pt x="659" y="740"/>
                    </a:lnTo>
                    <a:lnTo>
                      <a:pt x="502" y="715"/>
                    </a:lnTo>
                    <a:lnTo>
                      <a:pt x="354" y="674"/>
                    </a:lnTo>
                    <a:lnTo>
                      <a:pt x="239" y="633"/>
                    </a:lnTo>
                    <a:lnTo>
                      <a:pt x="132" y="576"/>
                    </a:lnTo>
                    <a:lnTo>
                      <a:pt x="66" y="518"/>
                    </a:lnTo>
                    <a:lnTo>
                      <a:pt x="17" y="452"/>
                    </a:lnTo>
                    <a:lnTo>
                      <a:pt x="0" y="387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9" name="Freeform 19"/>
              <p:cNvSpPr>
                <a:spLocks/>
              </p:cNvSpPr>
              <p:nvPr/>
            </p:nvSpPr>
            <p:spPr bwMode="auto">
              <a:xfrm>
                <a:off x="3047" y="2822"/>
                <a:ext cx="1853" cy="642"/>
              </a:xfrm>
              <a:custGeom>
                <a:avLst/>
                <a:gdLst>
                  <a:gd name="T0" fmla="*/ 0 w 1853"/>
                  <a:gd name="T1" fmla="*/ 321 h 642"/>
                  <a:gd name="T2" fmla="*/ 16 w 1853"/>
                  <a:gd name="T3" fmla="*/ 263 h 642"/>
                  <a:gd name="T4" fmla="*/ 58 w 1853"/>
                  <a:gd name="T5" fmla="*/ 206 h 642"/>
                  <a:gd name="T6" fmla="*/ 140 w 1853"/>
                  <a:gd name="T7" fmla="*/ 148 h 642"/>
                  <a:gd name="T8" fmla="*/ 239 w 1853"/>
                  <a:gd name="T9" fmla="*/ 107 h 642"/>
                  <a:gd name="T10" fmla="*/ 362 w 1853"/>
                  <a:gd name="T11" fmla="*/ 66 h 642"/>
                  <a:gd name="T12" fmla="*/ 510 w 1853"/>
                  <a:gd name="T13" fmla="*/ 33 h 642"/>
                  <a:gd name="T14" fmla="*/ 667 w 1853"/>
                  <a:gd name="T15" fmla="*/ 8 h 642"/>
                  <a:gd name="T16" fmla="*/ 840 w 1853"/>
                  <a:gd name="T17" fmla="*/ 0 h 642"/>
                  <a:gd name="T18" fmla="*/ 1012 w 1853"/>
                  <a:gd name="T19" fmla="*/ 0 h 642"/>
                  <a:gd name="T20" fmla="*/ 1177 w 1853"/>
                  <a:gd name="T21" fmla="*/ 8 h 642"/>
                  <a:gd name="T22" fmla="*/ 1333 w 1853"/>
                  <a:gd name="T23" fmla="*/ 33 h 642"/>
                  <a:gd name="T24" fmla="*/ 1482 w 1853"/>
                  <a:gd name="T25" fmla="*/ 66 h 642"/>
                  <a:gd name="T26" fmla="*/ 1605 w 1853"/>
                  <a:gd name="T27" fmla="*/ 107 h 642"/>
                  <a:gd name="T28" fmla="*/ 1712 w 1853"/>
                  <a:gd name="T29" fmla="*/ 148 h 642"/>
                  <a:gd name="T30" fmla="*/ 1786 w 1853"/>
                  <a:gd name="T31" fmla="*/ 206 h 642"/>
                  <a:gd name="T32" fmla="*/ 1835 w 1853"/>
                  <a:gd name="T33" fmla="*/ 263 h 642"/>
                  <a:gd name="T34" fmla="*/ 1852 w 1853"/>
                  <a:gd name="T35" fmla="*/ 321 h 642"/>
                  <a:gd name="T36" fmla="*/ 1835 w 1853"/>
                  <a:gd name="T37" fmla="*/ 378 h 642"/>
                  <a:gd name="T38" fmla="*/ 1786 w 1853"/>
                  <a:gd name="T39" fmla="*/ 436 h 642"/>
                  <a:gd name="T40" fmla="*/ 1712 w 1853"/>
                  <a:gd name="T41" fmla="*/ 493 h 642"/>
                  <a:gd name="T42" fmla="*/ 1605 w 1853"/>
                  <a:gd name="T43" fmla="*/ 542 h 642"/>
                  <a:gd name="T44" fmla="*/ 1482 w 1853"/>
                  <a:gd name="T45" fmla="*/ 584 h 642"/>
                  <a:gd name="T46" fmla="*/ 1333 w 1853"/>
                  <a:gd name="T47" fmla="*/ 608 h 642"/>
                  <a:gd name="T48" fmla="*/ 1177 w 1853"/>
                  <a:gd name="T49" fmla="*/ 633 h 642"/>
                  <a:gd name="T50" fmla="*/ 1012 w 1853"/>
                  <a:gd name="T51" fmla="*/ 641 h 642"/>
                  <a:gd name="T52" fmla="*/ 840 w 1853"/>
                  <a:gd name="T53" fmla="*/ 641 h 642"/>
                  <a:gd name="T54" fmla="*/ 667 w 1853"/>
                  <a:gd name="T55" fmla="*/ 633 h 642"/>
                  <a:gd name="T56" fmla="*/ 510 w 1853"/>
                  <a:gd name="T57" fmla="*/ 608 h 642"/>
                  <a:gd name="T58" fmla="*/ 362 w 1853"/>
                  <a:gd name="T59" fmla="*/ 584 h 642"/>
                  <a:gd name="T60" fmla="*/ 239 w 1853"/>
                  <a:gd name="T61" fmla="*/ 542 h 642"/>
                  <a:gd name="T62" fmla="*/ 140 w 1853"/>
                  <a:gd name="T63" fmla="*/ 493 h 642"/>
                  <a:gd name="T64" fmla="*/ 58 w 1853"/>
                  <a:gd name="T65" fmla="*/ 436 h 642"/>
                  <a:gd name="T66" fmla="*/ 16 w 1853"/>
                  <a:gd name="T67" fmla="*/ 378 h 642"/>
                  <a:gd name="T68" fmla="*/ 0 w 1853"/>
                  <a:gd name="T69" fmla="*/ 321 h 64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53"/>
                  <a:gd name="T106" fmla="*/ 0 h 642"/>
                  <a:gd name="T107" fmla="*/ 1853 w 1853"/>
                  <a:gd name="T108" fmla="*/ 642 h 64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53" h="642">
                    <a:moveTo>
                      <a:pt x="0" y="321"/>
                    </a:moveTo>
                    <a:lnTo>
                      <a:pt x="16" y="263"/>
                    </a:lnTo>
                    <a:lnTo>
                      <a:pt x="58" y="206"/>
                    </a:lnTo>
                    <a:lnTo>
                      <a:pt x="140" y="148"/>
                    </a:lnTo>
                    <a:lnTo>
                      <a:pt x="239" y="107"/>
                    </a:lnTo>
                    <a:lnTo>
                      <a:pt x="362" y="66"/>
                    </a:lnTo>
                    <a:lnTo>
                      <a:pt x="510" y="33"/>
                    </a:lnTo>
                    <a:lnTo>
                      <a:pt x="667" y="8"/>
                    </a:lnTo>
                    <a:lnTo>
                      <a:pt x="840" y="0"/>
                    </a:lnTo>
                    <a:lnTo>
                      <a:pt x="1012" y="0"/>
                    </a:lnTo>
                    <a:lnTo>
                      <a:pt x="1177" y="8"/>
                    </a:lnTo>
                    <a:lnTo>
                      <a:pt x="1333" y="33"/>
                    </a:lnTo>
                    <a:lnTo>
                      <a:pt x="1482" y="66"/>
                    </a:lnTo>
                    <a:lnTo>
                      <a:pt x="1605" y="107"/>
                    </a:lnTo>
                    <a:lnTo>
                      <a:pt x="1712" y="148"/>
                    </a:lnTo>
                    <a:lnTo>
                      <a:pt x="1786" y="206"/>
                    </a:lnTo>
                    <a:lnTo>
                      <a:pt x="1835" y="263"/>
                    </a:lnTo>
                    <a:lnTo>
                      <a:pt x="1852" y="321"/>
                    </a:lnTo>
                    <a:lnTo>
                      <a:pt x="1835" y="378"/>
                    </a:lnTo>
                    <a:lnTo>
                      <a:pt x="1786" y="436"/>
                    </a:lnTo>
                    <a:lnTo>
                      <a:pt x="1712" y="493"/>
                    </a:lnTo>
                    <a:lnTo>
                      <a:pt x="1605" y="542"/>
                    </a:lnTo>
                    <a:lnTo>
                      <a:pt x="1482" y="584"/>
                    </a:lnTo>
                    <a:lnTo>
                      <a:pt x="1333" y="608"/>
                    </a:lnTo>
                    <a:lnTo>
                      <a:pt x="1177" y="633"/>
                    </a:lnTo>
                    <a:lnTo>
                      <a:pt x="1012" y="641"/>
                    </a:lnTo>
                    <a:lnTo>
                      <a:pt x="840" y="641"/>
                    </a:lnTo>
                    <a:lnTo>
                      <a:pt x="667" y="633"/>
                    </a:lnTo>
                    <a:lnTo>
                      <a:pt x="510" y="608"/>
                    </a:lnTo>
                    <a:lnTo>
                      <a:pt x="362" y="584"/>
                    </a:lnTo>
                    <a:lnTo>
                      <a:pt x="239" y="542"/>
                    </a:lnTo>
                    <a:lnTo>
                      <a:pt x="140" y="493"/>
                    </a:lnTo>
                    <a:lnTo>
                      <a:pt x="58" y="436"/>
                    </a:lnTo>
                    <a:lnTo>
                      <a:pt x="16" y="378"/>
                    </a:lnTo>
                    <a:lnTo>
                      <a:pt x="0" y="321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0" name="Freeform 20"/>
              <p:cNvSpPr>
                <a:spLocks/>
              </p:cNvSpPr>
              <p:nvPr/>
            </p:nvSpPr>
            <p:spPr bwMode="auto">
              <a:xfrm>
                <a:off x="3137" y="2880"/>
                <a:ext cx="1672" cy="494"/>
              </a:xfrm>
              <a:custGeom>
                <a:avLst/>
                <a:gdLst>
                  <a:gd name="T0" fmla="*/ 0 w 1672"/>
                  <a:gd name="T1" fmla="*/ 246 h 494"/>
                  <a:gd name="T2" fmla="*/ 17 w 1672"/>
                  <a:gd name="T3" fmla="*/ 197 h 494"/>
                  <a:gd name="T4" fmla="*/ 66 w 1672"/>
                  <a:gd name="T5" fmla="*/ 156 h 494"/>
                  <a:gd name="T6" fmla="*/ 140 w 1672"/>
                  <a:gd name="T7" fmla="*/ 115 h 494"/>
                  <a:gd name="T8" fmla="*/ 247 w 1672"/>
                  <a:gd name="T9" fmla="*/ 74 h 494"/>
                  <a:gd name="T10" fmla="*/ 371 w 1672"/>
                  <a:gd name="T11" fmla="*/ 41 h 494"/>
                  <a:gd name="T12" fmla="*/ 519 w 1672"/>
                  <a:gd name="T13" fmla="*/ 24 h 494"/>
                  <a:gd name="T14" fmla="*/ 675 w 1672"/>
                  <a:gd name="T15" fmla="*/ 8 h 494"/>
                  <a:gd name="T16" fmla="*/ 832 w 1672"/>
                  <a:gd name="T17" fmla="*/ 0 h 494"/>
                  <a:gd name="T18" fmla="*/ 996 w 1672"/>
                  <a:gd name="T19" fmla="*/ 8 h 494"/>
                  <a:gd name="T20" fmla="*/ 1153 w 1672"/>
                  <a:gd name="T21" fmla="*/ 24 h 494"/>
                  <a:gd name="T22" fmla="*/ 1301 w 1672"/>
                  <a:gd name="T23" fmla="*/ 41 h 494"/>
                  <a:gd name="T24" fmla="*/ 1424 w 1672"/>
                  <a:gd name="T25" fmla="*/ 74 h 494"/>
                  <a:gd name="T26" fmla="*/ 1523 w 1672"/>
                  <a:gd name="T27" fmla="*/ 115 h 494"/>
                  <a:gd name="T28" fmla="*/ 1606 w 1672"/>
                  <a:gd name="T29" fmla="*/ 156 h 494"/>
                  <a:gd name="T30" fmla="*/ 1655 w 1672"/>
                  <a:gd name="T31" fmla="*/ 197 h 494"/>
                  <a:gd name="T32" fmla="*/ 1671 w 1672"/>
                  <a:gd name="T33" fmla="*/ 246 h 494"/>
                  <a:gd name="T34" fmla="*/ 1655 w 1672"/>
                  <a:gd name="T35" fmla="*/ 295 h 494"/>
                  <a:gd name="T36" fmla="*/ 1606 w 1672"/>
                  <a:gd name="T37" fmla="*/ 345 h 494"/>
                  <a:gd name="T38" fmla="*/ 1523 w 1672"/>
                  <a:gd name="T39" fmla="*/ 386 h 494"/>
                  <a:gd name="T40" fmla="*/ 1424 w 1672"/>
                  <a:gd name="T41" fmla="*/ 427 h 494"/>
                  <a:gd name="T42" fmla="*/ 1301 w 1672"/>
                  <a:gd name="T43" fmla="*/ 452 h 494"/>
                  <a:gd name="T44" fmla="*/ 1153 w 1672"/>
                  <a:gd name="T45" fmla="*/ 476 h 494"/>
                  <a:gd name="T46" fmla="*/ 996 w 1672"/>
                  <a:gd name="T47" fmla="*/ 493 h 494"/>
                  <a:gd name="T48" fmla="*/ 832 w 1672"/>
                  <a:gd name="T49" fmla="*/ 493 h 494"/>
                  <a:gd name="T50" fmla="*/ 675 w 1672"/>
                  <a:gd name="T51" fmla="*/ 493 h 494"/>
                  <a:gd name="T52" fmla="*/ 519 w 1672"/>
                  <a:gd name="T53" fmla="*/ 476 h 494"/>
                  <a:gd name="T54" fmla="*/ 371 w 1672"/>
                  <a:gd name="T55" fmla="*/ 452 h 494"/>
                  <a:gd name="T56" fmla="*/ 247 w 1672"/>
                  <a:gd name="T57" fmla="*/ 427 h 494"/>
                  <a:gd name="T58" fmla="*/ 140 w 1672"/>
                  <a:gd name="T59" fmla="*/ 386 h 494"/>
                  <a:gd name="T60" fmla="*/ 66 w 1672"/>
                  <a:gd name="T61" fmla="*/ 345 h 494"/>
                  <a:gd name="T62" fmla="*/ 17 w 1672"/>
                  <a:gd name="T63" fmla="*/ 295 h 494"/>
                  <a:gd name="T64" fmla="*/ 0 w 1672"/>
                  <a:gd name="T65" fmla="*/ 246 h 49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672"/>
                  <a:gd name="T100" fmla="*/ 0 h 494"/>
                  <a:gd name="T101" fmla="*/ 1672 w 1672"/>
                  <a:gd name="T102" fmla="*/ 494 h 49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672" h="494">
                    <a:moveTo>
                      <a:pt x="0" y="246"/>
                    </a:moveTo>
                    <a:lnTo>
                      <a:pt x="17" y="197"/>
                    </a:lnTo>
                    <a:lnTo>
                      <a:pt x="66" y="156"/>
                    </a:lnTo>
                    <a:lnTo>
                      <a:pt x="140" y="115"/>
                    </a:lnTo>
                    <a:lnTo>
                      <a:pt x="247" y="74"/>
                    </a:lnTo>
                    <a:lnTo>
                      <a:pt x="371" y="41"/>
                    </a:lnTo>
                    <a:lnTo>
                      <a:pt x="519" y="24"/>
                    </a:lnTo>
                    <a:lnTo>
                      <a:pt x="675" y="8"/>
                    </a:lnTo>
                    <a:lnTo>
                      <a:pt x="832" y="0"/>
                    </a:lnTo>
                    <a:lnTo>
                      <a:pt x="996" y="8"/>
                    </a:lnTo>
                    <a:lnTo>
                      <a:pt x="1153" y="24"/>
                    </a:lnTo>
                    <a:lnTo>
                      <a:pt x="1301" y="41"/>
                    </a:lnTo>
                    <a:lnTo>
                      <a:pt x="1424" y="74"/>
                    </a:lnTo>
                    <a:lnTo>
                      <a:pt x="1523" y="115"/>
                    </a:lnTo>
                    <a:lnTo>
                      <a:pt x="1606" y="156"/>
                    </a:lnTo>
                    <a:lnTo>
                      <a:pt x="1655" y="197"/>
                    </a:lnTo>
                    <a:lnTo>
                      <a:pt x="1671" y="246"/>
                    </a:lnTo>
                    <a:lnTo>
                      <a:pt x="1655" y="295"/>
                    </a:lnTo>
                    <a:lnTo>
                      <a:pt x="1606" y="345"/>
                    </a:lnTo>
                    <a:lnTo>
                      <a:pt x="1523" y="386"/>
                    </a:lnTo>
                    <a:lnTo>
                      <a:pt x="1424" y="427"/>
                    </a:lnTo>
                    <a:lnTo>
                      <a:pt x="1301" y="452"/>
                    </a:lnTo>
                    <a:lnTo>
                      <a:pt x="1153" y="476"/>
                    </a:lnTo>
                    <a:lnTo>
                      <a:pt x="996" y="493"/>
                    </a:lnTo>
                    <a:lnTo>
                      <a:pt x="832" y="493"/>
                    </a:lnTo>
                    <a:lnTo>
                      <a:pt x="675" y="493"/>
                    </a:lnTo>
                    <a:lnTo>
                      <a:pt x="519" y="476"/>
                    </a:lnTo>
                    <a:lnTo>
                      <a:pt x="371" y="452"/>
                    </a:lnTo>
                    <a:lnTo>
                      <a:pt x="247" y="427"/>
                    </a:lnTo>
                    <a:lnTo>
                      <a:pt x="140" y="386"/>
                    </a:lnTo>
                    <a:lnTo>
                      <a:pt x="66" y="345"/>
                    </a:lnTo>
                    <a:lnTo>
                      <a:pt x="17" y="295"/>
                    </a:lnTo>
                    <a:lnTo>
                      <a:pt x="0" y="246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573" name="Group 26"/>
            <p:cNvGrpSpPr>
              <a:grpSpLocks/>
            </p:cNvGrpSpPr>
            <p:nvPr/>
          </p:nvGrpSpPr>
          <p:grpSpPr bwMode="auto">
            <a:xfrm>
              <a:off x="3788" y="669"/>
              <a:ext cx="429" cy="2516"/>
              <a:chOff x="3788" y="669"/>
              <a:chExt cx="429" cy="2516"/>
            </a:xfrm>
          </p:grpSpPr>
          <p:sp>
            <p:nvSpPr>
              <p:cNvPr id="22574" name="Freeform 22"/>
              <p:cNvSpPr>
                <a:spLocks/>
              </p:cNvSpPr>
              <p:nvPr/>
            </p:nvSpPr>
            <p:spPr bwMode="auto">
              <a:xfrm>
                <a:off x="3845" y="784"/>
                <a:ext cx="248" cy="741"/>
              </a:xfrm>
              <a:custGeom>
                <a:avLst/>
                <a:gdLst>
                  <a:gd name="T0" fmla="*/ 247 w 248"/>
                  <a:gd name="T1" fmla="*/ 649 h 741"/>
                  <a:gd name="T2" fmla="*/ 247 w 248"/>
                  <a:gd name="T3" fmla="*/ 0 h 741"/>
                  <a:gd name="T4" fmla="*/ 0 w 248"/>
                  <a:gd name="T5" fmla="*/ 0 h 741"/>
                  <a:gd name="T6" fmla="*/ 0 w 248"/>
                  <a:gd name="T7" fmla="*/ 649 h 741"/>
                  <a:gd name="T8" fmla="*/ 0 w 248"/>
                  <a:gd name="T9" fmla="*/ 657 h 741"/>
                  <a:gd name="T10" fmla="*/ 17 w 248"/>
                  <a:gd name="T11" fmla="*/ 699 h 741"/>
                  <a:gd name="T12" fmla="*/ 50 w 248"/>
                  <a:gd name="T13" fmla="*/ 723 h 741"/>
                  <a:gd name="T14" fmla="*/ 99 w 248"/>
                  <a:gd name="T15" fmla="*/ 740 h 741"/>
                  <a:gd name="T16" fmla="*/ 157 w 248"/>
                  <a:gd name="T17" fmla="*/ 740 h 741"/>
                  <a:gd name="T18" fmla="*/ 206 w 248"/>
                  <a:gd name="T19" fmla="*/ 723 h 741"/>
                  <a:gd name="T20" fmla="*/ 239 w 248"/>
                  <a:gd name="T21" fmla="*/ 699 h 741"/>
                  <a:gd name="T22" fmla="*/ 247 w 248"/>
                  <a:gd name="T23" fmla="*/ 657 h 741"/>
                  <a:gd name="T24" fmla="*/ 247 w 248"/>
                  <a:gd name="T25" fmla="*/ 649 h 74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48"/>
                  <a:gd name="T40" fmla="*/ 0 h 741"/>
                  <a:gd name="T41" fmla="*/ 248 w 248"/>
                  <a:gd name="T42" fmla="*/ 741 h 74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48" h="741">
                    <a:moveTo>
                      <a:pt x="247" y="649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649"/>
                    </a:lnTo>
                    <a:lnTo>
                      <a:pt x="0" y="657"/>
                    </a:lnTo>
                    <a:lnTo>
                      <a:pt x="17" y="699"/>
                    </a:lnTo>
                    <a:lnTo>
                      <a:pt x="50" y="723"/>
                    </a:lnTo>
                    <a:lnTo>
                      <a:pt x="99" y="740"/>
                    </a:lnTo>
                    <a:lnTo>
                      <a:pt x="157" y="740"/>
                    </a:lnTo>
                    <a:lnTo>
                      <a:pt x="206" y="723"/>
                    </a:lnTo>
                    <a:lnTo>
                      <a:pt x="239" y="699"/>
                    </a:lnTo>
                    <a:lnTo>
                      <a:pt x="247" y="657"/>
                    </a:lnTo>
                    <a:lnTo>
                      <a:pt x="247" y="649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5" name="Freeform 23"/>
              <p:cNvSpPr>
                <a:spLocks/>
              </p:cNvSpPr>
              <p:nvPr/>
            </p:nvSpPr>
            <p:spPr bwMode="auto">
              <a:xfrm>
                <a:off x="3845" y="669"/>
                <a:ext cx="248" cy="157"/>
              </a:xfrm>
              <a:custGeom>
                <a:avLst/>
                <a:gdLst>
                  <a:gd name="T0" fmla="*/ 0 w 248"/>
                  <a:gd name="T1" fmla="*/ 74 h 157"/>
                  <a:gd name="T2" fmla="*/ 17 w 248"/>
                  <a:gd name="T3" fmla="*/ 41 h 157"/>
                  <a:gd name="T4" fmla="*/ 50 w 248"/>
                  <a:gd name="T5" fmla="*/ 8 h 157"/>
                  <a:gd name="T6" fmla="*/ 99 w 248"/>
                  <a:gd name="T7" fmla="*/ 0 h 157"/>
                  <a:gd name="T8" fmla="*/ 157 w 248"/>
                  <a:gd name="T9" fmla="*/ 0 h 157"/>
                  <a:gd name="T10" fmla="*/ 206 w 248"/>
                  <a:gd name="T11" fmla="*/ 8 h 157"/>
                  <a:gd name="T12" fmla="*/ 239 w 248"/>
                  <a:gd name="T13" fmla="*/ 41 h 157"/>
                  <a:gd name="T14" fmla="*/ 247 w 248"/>
                  <a:gd name="T15" fmla="*/ 74 h 157"/>
                  <a:gd name="T16" fmla="*/ 239 w 248"/>
                  <a:gd name="T17" fmla="*/ 115 h 157"/>
                  <a:gd name="T18" fmla="*/ 206 w 248"/>
                  <a:gd name="T19" fmla="*/ 140 h 157"/>
                  <a:gd name="T20" fmla="*/ 157 w 248"/>
                  <a:gd name="T21" fmla="*/ 156 h 157"/>
                  <a:gd name="T22" fmla="*/ 99 w 248"/>
                  <a:gd name="T23" fmla="*/ 156 h 157"/>
                  <a:gd name="T24" fmla="*/ 50 w 248"/>
                  <a:gd name="T25" fmla="*/ 140 h 157"/>
                  <a:gd name="T26" fmla="*/ 17 w 248"/>
                  <a:gd name="T27" fmla="*/ 115 h 157"/>
                  <a:gd name="T28" fmla="*/ 0 w 248"/>
                  <a:gd name="T29" fmla="*/ 74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48"/>
                  <a:gd name="T46" fmla="*/ 0 h 157"/>
                  <a:gd name="T47" fmla="*/ 248 w 248"/>
                  <a:gd name="T48" fmla="*/ 157 h 15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48" h="157">
                    <a:moveTo>
                      <a:pt x="0" y="74"/>
                    </a:moveTo>
                    <a:lnTo>
                      <a:pt x="17" y="41"/>
                    </a:lnTo>
                    <a:lnTo>
                      <a:pt x="50" y="8"/>
                    </a:lnTo>
                    <a:lnTo>
                      <a:pt x="99" y="0"/>
                    </a:lnTo>
                    <a:lnTo>
                      <a:pt x="157" y="0"/>
                    </a:lnTo>
                    <a:lnTo>
                      <a:pt x="206" y="8"/>
                    </a:lnTo>
                    <a:lnTo>
                      <a:pt x="239" y="41"/>
                    </a:lnTo>
                    <a:lnTo>
                      <a:pt x="247" y="74"/>
                    </a:lnTo>
                    <a:lnTo>
                      <a:pt x="239" y="115"/>
                    </a:lnTo>
                    <a:lnTo>
                      <a:pt x="206" y="140"/>
                    </a:lnTo>
                    <a:lnTo>
                      <a:pt x="157" y="156"/>
                    </a:lnTo>
                    <a:lnTo>
                      <a:pt x="99" y="156"/>
                    </a:lnTo>
                    <a:lnTo>
                      <a:pt x="50" y="140"/>
                    </a:lnTo>
                    <a:lnTo>
                      <a:pt x="17" y="115"/>
                    </a:lnTo>
                    <a:lnTo>
                      <a:pt x="0" y="74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6" name="Freeform 24"/>
              <p:cNvSpPr>
                <a:spLocks/>
              </p:cNvSpPr>
              <p:nvPr/>
            </p:nvSpPr>
            <p:spPr bwMode="auto">
              <a:xfrm>
                <a:off x="3845" y="2263"/>
                <a:ext cx="248" cy="922"/>
              </a:xfrm>
              <a:custGeom>
                <a:avLst/>
                <a:gdLst>
                  <a:gd name="T0" fmla="*/ 247 w 248"/>
                  <a:gd name="T1" fmla="*/ 814 h 922"/>
                  <a:gd name="T2" fmla="*/ 247 w 248"/>
                  <a:gd name="T3" fmla="*/ 0 h 922"/>
                  <a:gd name="T4" fmla="*/ 0 w 248"/>
                  <a:gd name="T5" fmla="*/ 0 h 922"/>
                  <a:gd name="T6" fmla="*/ 0 w 248"/>
                  <a:gd name="T7" fmla="*/ 814 h 922"/>
                  <a:gd name="T8" fmla="*/ 0 w 248"/>
                  <a:gd name="T9" fmla="*/ 822 h 922"/>
                  <a:gd name="T10" fmla="*/ 17 w 248"/>
                  <a:gd name="T11" fmla="*/ 871 h 922"/>
                  <a:gd name="T12" fmla="*/ 50 w 248"/>
                  <a:gd name="T13" fmla="*/ 904 h 922"/>
                  <a:gd name="T14" fmla="*/ 99 w 248"/>
                  <a:gd name="T15" fmla="*/ 921 h 922"/>
                  <a:gd name="T16" fmla="*/ 157 w 248"/>
                  <a:gd name="T17" fmla="*/ 921 h 922"/>
                  <a:gd name="T18" fmla="*/ 206 w 248"/>
                  <a:gd name="T19" fmla="*/ 904 h 922"/>
                  <a:gd name="T20" fmla="*/ 239 w 248"/>
                  <a:gd name="T21" fmla="*/ 871 h 922"/>
                  <a:gd name="T22" fmla="*/ 247 w 248"/>
                  <a:gd name="T23" fmla="*/ 822 h 922"/>
                  <a:gd name="T24" fmla="*/ 247 w 248"/>
                  <a:gd name="T25" fmla="*/ 814 h 92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48"/>
                  <a:gd name="T40" fmla="*/ 0 h 922"/>
                  <a:gd name="T41" fmla="*/ 248 w 248"/>
                  <a:gd name="T42" fmla="*/ 922 h 92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48" h="922">
                    <a:moveTo>
                      <a:pt x="247" y="814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814"/>
                    </a:lnTo>
                    <a:lnTo>
                      <a:pt x="0" y="822"/>
                    </a:lnTo>
                    <a:lnTo>
                      <a:pt x="17" y="871"/>
                    </a:lnTo>
                    <a:lnTo>
                      <a:pt x="50" y="904"/>
                    </a:lnTo>
                    <a:lnTo>
                      <a:pt x="99" y="921"/>
                    </a:lnTo>
                    <a:lnTo>
                      <a:pt x="157" y="921"/>
                    </a:lnTo>
                    <a:lnTo>
                      <a:pt x="206" y="904"/>
                    </a:lnTo>
                    <a:lnTo>
                      <a:pt x="239" y="871"/>
                    </a:lnTo>
                    <a:lnTo>
                      <a:pt x="247" y="822"/>
                    </a:lnTo>
                    <a:lnTo>
                      <a:pt x="247" y="814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7" name="Freeform 25"/>
              <p:cNvSpPr>
                <a:spLocks/>
              </p:cNvSpPr>
              <p:nvPr/>
            </p:nvSpPr>
            <p:spPr bwMode="auto">
              <a:xfrm>
                <a:off x="3788" y="850"/>
                <a:ext cx="429" cy="247"/>
              </a:xfrm>
              <a:custGeom>
                <a:avLst/>
                <a:gdLst>
                  <a:gd name="T0" fmla="*/ 57 w 429"/>
                  <a:gd name="T1" fmla="*/ 0 h 247"/>
                  <a:gd name="T2" fmla="*/ 16 w 429"/>
                  <a:gd name="T3" fmla="*/ 49 h 247"/>
                  <a:gd name="T4" fmla="*/ 0 w 429"/>
                  <a:gd name="T5" fmla="*/ 98 h 247"/>
                  <a:gd name="T6" fmla="*/ 16 w 429"/>
                  <a:gd name="T7" fmla="*/ 156 h 247"/>
                  <a:gd name="T8" fmla="*/ 66 w 429"/>
                  <a:gd name="T9" fmla="*/ 205 h 247"/>
                  <a:gd name="T10" fmla="*/ 131 w 429"/>
                  <a:gd name="T11" fmla="*/ 230 h 247"/>
                  <a:gd name="T12" fmla="*/ 214 w 429"/>
                  <a:gd name="T13" fmla="*/ 246 h 247"/>
                  <a:gd name="T14" fmla="*/ 296 w 429"/>
                  <a:gd name="T15" fmla="*/ 230 h 247"/>
                  <a:gd name="T16" fmla="*/ 362 w 429"/>
                  <a:gd name="T17" fmla="*/ 205 h 247"/>
                  <a:gd name="T18" fmla="*/ 411 w 429"/>
                  <a:gd name="T19" fmla="*/ 156 h 247"/>
                  <a:gd name="T20" fmla="*/ 428 w 429"/>
                  <a:gd name="T21" fmla="*/ 98 h 247"/>
                  <a:gd name="T22" fmla="*/ 411 w 429"/>
                  <a:gd name="T23" fmla="*/ 49 h 24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29"/>
                  <a:gd name="T37" fmla="*/ 0 h 247"/>
                  <a:gd name="T38" fmla="*/ 429 w 429"/>
                  <a:gd name="T39" fmla="*/ 247 h 24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29" h="247">
                    <a:moveTo>
                      <a:pt x="57" y="0"/>
                    </a:moveTo>
                    <a:lnTo>
                      <a:pt x="16" y="49"/>
                    </a:lnTo>
                    <a:lnTo>
                      <a:pt x="0" y="98"/>
                    </a:lnTo>
                    <a:lnTo>
                      <a:pt x="16" y="156"/>
                    </a:lnTo>
                    <a:lnTo>
                      <a:pt x="66" y="205"/>
                    </a:lnTo>
                    <a:lnTo>
                      <a:pt x="131" y="230"/>
                    </a:lnTo>
                    <a:lnTo>
                      <a:pt x="214" y="246"/>
                    </a:lnTo>
                    <a:lnTo>
                      <a:pt x="296" y="230"/>
                    </a:lnTo>
                    <a:lnTo>
                      <a:pt x="362" y="205"/>
                    </a:lnTo>
                    <a:lnTo>
                      <a:pt x="411" y="156"/>
                    </a:lnTo>
                    <a:lnTo>
                      <a:pt x="428" y="98"/>
                    </a:lnTo>
                    <a:lnTo>
                      <a:pt x="411" y="49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2535" name="Freeform 28"/>
          <p:cNvSpPr>
            <a:spLocks/>
          </p:cNvSpPr>
          <p:nvPr/>
        </p:nvSpPr>
        <p:spPr bwMode="auto">
          <a:xfrm>
            <a:off x="6600825" y="1349375"/>
            <a:ext cx="171450" cy="171450"/>
          </a:xfrm>
          <a:custGeom>
            <a:avLst/>
            <a:gdLst>
              <a:gd name="T0" fmla="*/ 2147483647 w 108"/>
              <a:gd name="T1" fmla="*/ 2147483647 h 108"/>
              <a:gd name="T2" fmla="*/ 0 w 108"/>
              <a:gd name="T3" fmla="*/ 0 h 108"/>
              <a:gd name="T4" fmla="*/ 2147483647 w 108"/>
              <a:gd name="T5" fmla="*/ 2147483647 h 108"/>
              <a:gd name="T6" fmla="*/ 2147483647 w 108"/>
              <a:gd name="T7" fmla="*/ 2147483647 h 108"/>
              <a:gd name="T8" fmla="*/ 0 60000 65536"/>
              <a:gd name="T9" fmla="*/ 0 60000 65536"/>
              <a:gd name="T10" fmla="*/ 0 60000 65536"/>
              <a:gd name="T11" fmla="*/ 0 60000 65536"/>
              <a:gd name="T12" fmla="*/ 0 w 108"/>
              <a:gd name="T13" fmla="*/ 0 h 108"/>
              <a:gd name="T14" fmla="*/ 108 w 108"/>
              <a:gd name="T15" fmla="*/ 108 h 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" h="108">
                <a:moveTo>
                  <a:pt x="25" y="107"/>
                </a:moveTo>
                <a:lnTo>
                  <a:pt x="0" y="0"/>
                </a:lnTo>
                <a:lnTo>
                  <a:pt x="107" y="41"/>
                </a:lnTo>
                <a:lnTo>
                  <a:pt x="25" y="107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29"/>
          <p:cNvSpPr>
            <a:spLocks noChangeShapeType="1"/>
          </p:cNvSpPr>
          <p:nvPr/>
        </p:nvSpPr>
        <p:spPr bwMode="auto">
          <a:xfrm>
            <a:off x="4144963" y="2327275"/>
            <a:ext cx="784225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30"/>
          <p:cNvSpPr>
            <a:spLocks noChangeShapeType="1"/>
          </p:cNvSpPr>
          <p:nvPr/>
        </p:nvSpPr>
        <p:spPr bwMode="auto">
          <a:xfrm>
            <a:off x="4144963" y="2940050"/>
            <a:ext cx="784225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31"/>
          <p:cNvSpPr>
            <a:spLocks noChangeShapeType="1"/>
          </p:cNvSpPr>
          <p:nvPr/>
        </p:nvSpPr>
        <p:spPr bwMode="auto">
          <a:xfrm>
            <a:off x="4144963" y="5027613"/>
            <a:ext cx="784225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32"/>
          <p:cNvSpPr>
            <a:spLocks noChangeShapeType="1"/>
          </p:cNvSpPr>
          <p:nvPr/>
        </p:nvSpPr>
        <p:spPr bwMode="auto">
          <a:xfrm>
            <a:off x="4144963" y="3502025"/>
            <a:ext cx="0" cy="156527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33"/>
          <p:cNvSpPr>
            <a:spLocks noChangeShapeType="1"/>
          </p:cNvSpPr>
          <p:nvPr/>
        </p:nvSpPr>
        <p:spPr bwMode="auto">
          <a:xfrm flipV="1">
            <a:off x="4144963" y="2327275"/>
            <a:ext cx="0" cy="117475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Freeform 34"/>
          <p:cNvSpPr>
            <a:spLocks/>
          </p:cNvSpPr>
          <p:nvPr/>
        </p:nvSpPr>
        <p:spPr bwMode="auto">
          <a:xfrm>
            <a:off x="4929188" y="4989513"/>
            <a:ext cx="157162" cy="79375"/>
          </a:xfrm>
          <a:custGeom>
            <a:avLst/>
            <a:gdLst>
              <a:gd name="T0" fmla="*/ 0 w 99"/>
              <a:gd name="T1" fmla="*/ 2147483647 h 50"/>
              <a:gd name="T2" fmla="*/ 2147483647 w 99"/>
              <a:gd name="T3" fmla="*/ 2147483647 h 50"/>
              <a:gd name="T4" fmla="*/ 2147483647 w 99"/>
              <a:gd name="T5" fmla="*/ 0 h 50"/>
              <a:gd name="T6" fmla="*/ 0 w 99"/>
              <a:gd name="T7" fmla="*/ 0 h 50"/>
              <a:gd name="T8" fmla="*/ 0 w 99"/>
              <a:gd name="T9" fmla="*/ 2147483647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"/>
              <a:gd name="T16" fmla="*/ 0 h 50"/>
              <a:gd name="T17" fmla="*/ 99 w 99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" h="50">
                <a:moveTo>
                  <a:pt x="0" y="49"/>
                </a:moveTo>
                <a:lnTo>
                  <a:pt x="98" y="49"/>
                </a:lnTo>
                <a:lnTo>
                  <a:pt x="98" y="0"/>
                </a:lnTo>
                <a:lnTo>
                  <a:pt x="0" y="0"/>
                </a:lnTo>
                <a:lnTo>
                  <a:pt x="0" y="49"/>
                </a:lnTo>
              </a:path>
            </a:pathLst>
          </a:custGeom>
          <a:pattFill prst="ltVert">
            <a:fgClr>
              <a:srgbClr val="FFFFFF"/>
            </a:fgClr>
            <a:bgClr>
              <a:srgbClr val="000000"/>
            </a:bgClr>
          </a:pattFill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Freeform 35"/>
          <p:cNvSpPr>
            <a:spLocks/>
          </p:cNvSpPr>
          <p:nvPr/>
        </p:nvSpPr>
        <p:spPr bwMode="auto">
          <a:xfrm>
            <a:off x="4929188" y="2287588"/>
            <a:ext cx="157162" cy="68262"/>
          </a:xfrm>
          <a:custGeom>
            <a:avLst/>
            <a:gdLst>
              <a:gd name="T0" fmla="*/ 0 w 99"/>
              <a:gd name="T1" fmla="*/ 2147483647 h 43"/>
              <a:gd name="T2" fmla="*/ 2147483647 w 99"/>
              <a:gd name="T3" fmla="*/ 2147483647 h 43"/>
              <a:gd name="T4" fmla="*/ 2147483647 w 99"/>
              <a:gd name="T5" fmla="*/ 0 h 43"/>
              <a:gd name="T6" fmla="*/ 0 w 99"/>
              <a:gd name="T7" fmla="*/ 0 h 43"/>
              <a:gd name="T8" fmla="*/ 0 w 99"/>
              <a:gd name="T9" fmla="*/ 2147483647 h 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"/>
              <a:gd name="T16" fmla="*/ 0 h 43"/>
              <a:gd name="T17" fmla="*/ 99 w 99"/>
              <a:gd name="T18" fmla="*/ 43 h 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" h="43">
                <a:moveTo>
                  <a:pt x="0" y="42"/>
                </a:moveTo>
                <a:lnTo>
                  <a:pt x="98" y="42"/>
                </a:lnTo>
                <a:lnTo>
                  <a:pt x="98" y="0"/>
                </a:lnTo>
                <a:lnTo>
                  <a:pt x="0" y="0"/>
                </a:lnTo>
                <a:lnTo>
                  <a:pt x="0" y="42"/>
                </a:lnTo>
              </a:path>
            </a:pathLst>
          </a:custGeom>
          <a:pattFill prst="ltVert">
            <a:fgClr>
              <a:srgbClr val="FFFFFF"/>
            </a:fgClr>
            <a:bgClr>
              <a:srgbClr val="000000"/>
            </a:bgClr>
          </a:pattFill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Freeform 36"/>
          <p:cNvSpPr>
            <a:spLocks/>
          </p:cNvSpPr>
          <p:nvPr/>
        </p:nvSpPr>
        <p:spPr bwMode="auto">
          <a:xfrm>
            <a:off x="4929188" y="2914650"/>
            <a:ext cx="157162" cy="66675"/>
          </a:xfrm>
          <a:custGeom>
            <a:avLst/>
            <a:gdLst>
              <a:gd name="T0" fmla="*/ 0 w 99"/>
              <a:gd name="T1" fmla="*/ 2147483647 h 42"/>
              <a:gd name="T2" fmla="*/ 2147483647 w 99"/>
              <a:gd name="T3" fmla="*/ 2147483647 h 42"/>
              <a:gd name="T4" fmla="*/ 2147483647 w 99"/>
              <a:gd name="T5" fmla="*/ 0 h 42"/>
              <a:gd name="T6" fmla="*/ 0 w 99"/>
              <a:gd name="T7" fmla="*/ 0 h 42"/>
              <a:gd name="T8" fmla="*/ 0 w 99"/>
              <a:gd name="T9" fmla="*/ 2147483647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"/>
              <a:gd name="T16" fmla="*/ 0 h 42"/>
              <a:gd name="T17" fmla="*/ 99 w 99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" h="42">
                <a:moveTo>
                  <a:pt x="0" y="41"/>
                </a:moveTo>
                <a:lnTo>
                  <a:pt x="98" y="41"/>
                </a:lnTo>
                <a:lnTo>
                  <a:pt x="98" y="0"/>
                </a:lnTo>
                <a:lnTo>
                  <a:pt x="0" y="0"/>
                </a:lnTo>
                <a:lnTo>
                  <a:pt x="0" y="41"/>
                </a:lnTo>
              </a:path>
            </a:pathLst>
          </a:custGeom>
          <a:pattFill prst="ltVert">
            <a:fgClr>
              <a:srgbClr val="FFFFFF"/>
            </a:fgClr>
            <a:bgClr>
              <a:srgbClr val="000000"/>
            </a:bgClr>
          </a:pattFill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Rectangle 37"/>
          <p:cNvSpPr>
            <a:spLocks noChangeArrowheads="1"/>
          </p:cNvSpPr>
          <p:nvPr/>
        </p:nvSpPr>
        <p:spPr bwMode="auto">
          <a:xfrm>
            <a:off x="7793038" y="3783013"/>
            <a:ext cx="827087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500">
                <a:solidFill>
                  <a:srgbClr val="000000"/>
                </a:solidFill>
                <a:latin typeface="Arial" pitchFamily="34" charset="0"/>
              </a:rPr>
              <a:t>Platters</a:t>
            </a:r>
          </a:p>
        </p:txBody>
      </p:sp>
      <p:sp>
        <p:nvSpPr>
          <p:cNvPr id="22545" name="Line 38"/>
          <p:cNvSpPr>
            <a:spLocks noChangeShapeType="1"/>
          </p:cNvSpPr>
          <p:nvPr/>
        </p:nvSpPr>
        <p:spPr bwMode="auto">
          <a:xfrm>
            <a:off x="7672388" y="3305175"/>
            <a:ext cx="392112" cy="4841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39"/>
          <p:cNvSpPr>
            <a:spLocks noChangeShapeType="1"/>
          </p:cNvSpPr>
          <p:nvPr/>
        </p:nvSpPr>
        <p:spPr bwMode="auto">
          <a:xfrm flipV="1">
            <a:off x="7666038" y="4083050"/>
            <a:ext cx="392112" cy="5857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Rectangle 40"/>
          <p:cNvSpPr>
            <a:spLocks noChangeArrowheads="1"/>
          </p:cNvSpPr>
          <p:nvPr/>
        </p:nvSpPr>
        <p:spPr bwMode="auto">
          <a:xfrm>
            <a:off x="77788" y="1662113"/>
            <a:ext cx="4416425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Book Antiqua" pitchFamily="18" charset="0"/>
              </a:rPr>
              <a:t> The platters spin (say, 90rps).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v"/>
            </a:pPr>
            <a:endParaRPr lang="en-US">
              <a:latin typeface="Book Antiqua" pitchFamily="18" charset="0"/>
            </a:endParaRPr>
          </a:p>
        </p:txBody>
      </p:sp>
      <p:sp>
        <p:nvSpPr>
          <p:cNvPr id="22548" name="Rectangle 41"/>
          <p:cNvSpPr>
            <a:spLocks noChangeArrowheads="1"/>
          </p:cNvSpPr>
          <p:nvPr/>
        </p:nvSpPr>
        <p:spPr bwMode="auto">
          <a:xfrm>
            <a:off x="7134225" y="1055688"/>
            <a:ext cx="8159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500">
                <a:solidFill>
                  <a:srgbClr val="000000"/>
                </a:solidFill>
                <a:latin typeface="Arial" pitchFamily="34" charset="0"/>
              </a:rPr>
              <a:t>Spindle</a:t>
            </a:r>
          </a:p>
        </p:txBody>
      </p:sp>
      <p:sp>
        <p:nvSpPr>
          <p:cNvPr id="22549" name="Freeform 42"/>
          <p:cNvSpPr>
            <a:spLocks/>
          </p:cNvSpPr>
          <p:nvPr/>
        </p:nvSpPr>
        <p:spPr bwMode="auto">
          <a:xfrm>
            <a:off x="6497638" y="1189038"/>
            <a:ext cx="695325" cy="117475"/>
          </a:xfrm>
          <a:custGeom>
            <a:avLst/>
            <a:gdLst>
              <a:gd name="T0" fmla="*/ 2147483647 w 438"/>
              <a:gd name="T1" fmla="*/ 2147483647 h 74"/>
              <a:gd name="T2" fmla="*/ 2147483647 w 438"/>
              <a:gd name="T3" fmla="*/ 0 h 74"/>
              <a:gd name="T4" fmla="*/ 2147483647 w 438"/>
              <a:gd name="T5" fmla="*/ 2147483647 h 74"/>
              <a:gd name="T6" fmla="*/ 0 w 438"/>
              <a:gd name="T7" fmla="*/ 2147483647 h 74"/>
              <a:gd name="T8" fmla="*/ 0 60000 65536"/>
              <a:gd name="T9" fmla="*/ 0 60000 65536"/>
              <a:gd name="T10" fmla="*/ 0 60000 65536"/>
              <a:gd name="T11" fmla="*/ 0 60000 65536"/>
              <a:gd name="T12" fmla="*/ 0 w 438"/>
              <a:gd name="T13" fmla="*/ 0 h 74"/>
              <a:gd name="T14" fmla="*/ 438 w 438"/>
              <a:gd name="T15" fmla="*/ 74 h 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8" h="74">
                <a:moveTo>
                  <a:pt x="437" y="8"/>
                </a:moveTo>
                <a:lnTo>
                  <a:pt x="288" y="0"/>
                </a:lnTo>
                <a:lnTo>
                  <a:pt x="140" y="24"/>
                </a:lnTo>
                <a:lnTo>
                  <a:pt x="0" y="73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50" name="Rectangle 43"/>
          <p:cNvSpPr>
            <a:spLocks noChangeArrowheads="1"/>
          </p:cNvSpPr>
          <p:nvPr/>
        </p:nvSpPr>
        <p:spPr bwMode="auto">
          <a:xfrm>
            <a:off x="77788" y="2120900"/>
            <a:ext cx="41243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Book Antiqua" pitchFamily="18" charset="0"/>
              </a:rPr>
              <a:t> The arm assembly is moved in or out to position  a head on a desired track. Tracks under heads  make    a </a:t>
            </a:r>
            <a:r>
              <a:rPr lang="en-US" i="1">
                <a:solidFill>
                  <a:schemeClr val="accent2"/>
                </a:solidFill>
                <a:latin typeface="Book Antiqua" pitchFamily="18" charset="0"/>
              </a:rPr>
              <a:t>cylinder</a:t>
            </a:r>
            <a:r>
              <a:rPr lang="en-US">
                <a:solidFill>
                  <a:schemeClr val="accent2"/>
                </a:solidFill>
                <a:latin typeface="Book Antiqua" pitchFamily="18" charset="0"/>
              </a:rPr>
              <a:t> </a:t>
            </a:r>
            <a:r>
              <a:rPr lang="en-US">
                <a:latin typeface="Book Antiqua" pitchFamily="18" charset="0"/>
              </a:rPr>
              <a:t>(imaginary!).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v"/>
            </a:pPr>
            <a:endParaRPr lang="en-US">
              <a:latin typeface="Book Antiqua" pitchFamily="18" charset="0"/>
            </a:endParaRPr>
          </a:p>
        </p:txBody>
      </p:sp>
      <p:sp>
        <p:nvSpPr>
          <p:cNvPr id="22551" name="Rectangle 44"/>
          <p:cNvSpPr>
            <a:spLocks noChangeArrowheads="1"/>
          </p:cNvSpPr>
          <p:nvPr/>
        </p:nvSpPr>
        <p:spPr bwMode="auto">
          <a:xfrm>
            <a:off x="4122738" y="1371600"/>
            <a:ext cx="10287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500">
                <a:solidFill>
                  <a:srgbClr val="000000"/>
                </a:solidFill>
                <a:latin typeface="Arial" pitchFamily="34" charset="0"/>
              </a:rPr>
              <a:t>Disk head</a:t>
            </a:r>
          </a:p>
        </p:txBody>
      </p:sp>
      <p:grpSp>
        <p:nvGrpSpPr>
          <p:cNvPr id="22552" name="Group 47"/>
          <p:cNvGrpSpPr>
            <a:grpSpLocks/>
          </p:cNvGrpSpPr>
          <p:nvPr/>
        </p:nvGrpSpPr>
        <p:grpSpPr bwMode="auto">
          <a:xfrm>
            <a:off x="4443413" y="3713163"/>
            <a:ext cx="1473200" cy="517525"/>
            <a:chOff x="2799" y="2339"/>
            <a:chExt cx="928" cy="326"/>
          </a:xfrm>
        </p:grpSpPr>
        <p:sp>
          <p:nvSpPr>
            <p:cNvPr id="22569" name="Freeform 45"/>
            <p:cNvSpPr>
              <a:spLocks/>
            </p:cNvSpPr>
            <p:nvPr/>
          </p:nvSpPr>
          <p:spPr bwMode="auto">
            <a:xfrm>
              <a:off x="2831" y="2339"/>
              <a:ext cx="865" cy="124"/>
            </a:xfrm>
            <a:custGeom>
              <a:avLst/>
              <a:gdLst>
                <a:gd name="T0" fmla="*/ 0 w 865"/>
                <a:gd name="T1" fmla="*/ 65 h 124"/>
                <a:gd name="T2" fmla="*/ 41 w 865"/>
                <a:gd name="T3" fmla="*/ 0 h 124"/>
                <a:gd name="T4" fmla="*/ 41 w 865"/>
                <a:gd name="T5" fmla="*/ 41 h 124"/>
                <a:gd name="T6" fmla="*/ 831 w 865"/>
                <a:gd name="T7" fmla="*/ 41 h 124"/>
                <a:gd name="T8" fmla="*/ 831 w 865"/>
                <a:gd name="T9" fmla="*/ 0 h 124"/>
                <a:gd name="T10" fmla="*/ 864 w 865"/>
                <a:gd name="T11" fmla="*/ 65 h 124"/>
                <a:gd name="T12" fmla="*/ 831 w 865"/>
                <a:gd name="T13" fmla="*/ 123 h 124"/>
                <a:gd name="T14" fmla="*/ 831 w 865"/>
                <a:gd name="T15" fmla="*/ 82 h 124"/>
                <a:gd name="T16" fmla="*/ 41 w 865"/>
                <a:gd name="T17" fmla="*/ 82 h 124"/>
                <a:gd name="T18" fmla="*/ 41 w 865"/>
                <a:gd name="T19" fmla="*/ 123 h 124"/>
                <a:gd name="T20" fmla="*/ 0 w 865"/>
                <a:gd name="T21" fmla="*/ 65 h 1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65"/>
                <a:gd name="T34" fmla="*/ 0 h 124"/>
                <a:gd name="T35" fmla="*/ 865 w 865"/>
                <a:gd name="T36" fmla="*/ 124 h 1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65" h="124">
                  <a:moveTo>
                    <a:pt x="0" y="65"/>
                  </a:moveTo>
                  <a:lnTo>
                    <a:pt x="41" y="0"/>
                  </a:lnTo>
                  <a:lnTo>
                    <a:pt x="41" y="41"/>
                  </a:lnTo>
                  <a:lnTo>
                    <a:pt x="831" y="41"/>
                  </a:lnTo>
                  <a:lnTo>
                    <a:pt x="831" y="0"/>
                  </a:lnTo>
                  <a:lnTo>
                    <a:pt x="864" y="65"/>
                  </a:lnTo>
                  <a:lnTo>
                    <a:pt x="831" y="123"/>
                  </a:lnTo>
                  <a:lnTo>
                    <a:pt x="831" y="82"/>
                  </a:lnTo>
                  <a:lnTo>
                    <a:pt x="41" y="82"/>
                  </a:lnTo>
                  <a:lnTo>
                    <a:pt x="41" y="123"/>
                  </a:lnTo>
                  <a:lnTo>
                    <a:pt x="0" y="65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0" name="Rectangle 46"/>
            <p:cNvSpPr>
              <a:spLocks noChangeArrowheads="1"/>
            </p:cNvSpPr>
            <p:nvPr/>
          </p:nvSpPr>
          <p:spPr bwMode="auto">
            <a:xfrm>
              <a:off x="2799" y="2465"/>
              <a:ext cx="928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500">
                  <a:solidFill>
                    <a:srgbClr val="000000"/>
                  </a:solidFill>
                  <a:latin typeface="Arial" pitchFamily="34" charset="0"/>
                </a:rPr>
                <a:t>Arm movement</a:t>
              </a:r>
            </a:p>
          </p:txBody>
        </p:sp>
      </p:grpSp>
      <p:grpSp>
        <p:nvGrpSpPr>
          <p:cNvPr id="22553" name="Group 50"/>
          <p:cNvGrpSpPr>
            <a:grpSpLocks/>
          </p:cNvGrpSpPr>
          <p:nvPr/>
        </p:nvGrpSpPr>
        <p:grpSpPr bwMode="auto">
          <a:xfrm>
            <a:off x="3286125" y="4675188"/>
            <a:ext cx="1387475" cy="795337"/>
            <a:chOff x="2070" y="2945"/>
            <a:chExt cx="874" cy="501"/>
          </a:xfrm>
        </p:grpSpPr>
        <p:sp>
          <p:nvSpPr>
            <p:cNvPr id="22567" name="Rectangle 48"/>
            <p:cNvSpPr>
              <a:spLocks noChangeArrowheads="1"/>
            </p:cNvSpPr>
            <p:nvPr/>
          </p:nvSpPr>
          <p:spPr bwMode="auto">
            <a:xfrm>
              <a:off x="2070" y="3246"/>
              <a:ext cx="87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500">
                  <a:solidFill>
                    <a:srgbClr val="000000"/>
                  </a:solidFill>
                  <a:latin typeface="Arial" pitchFamily="34" charset="0"/>
                </a:rPr>
                <a:t>Arm assembly</a:t>
              </a:r>
            </a:p>
          </p:txBody>
        </p:sp>
        <p:sp>
          <p:nvSpPr>
            <p:cNvPr id="22568" name="Freeform 49"/>
            <p:cNvSpPr>
              <a:spLocks/>
            </p:cNvSpPr>
            <p:nvPr/>
          </p:nvSpPr>
          <p:spPr bwMode="auto">
            <a:xfrm>
              <a:off x="2357" y="2945"/>
              <a:ext cx="256" cy="305"/>
            </a:xfrm>
            <a:custGeom>
              <a:avLst/>
              <a:gdLst>
                <a:gd name="T0" fmla="*/ 8 w 256"/>
                <a:gd name="T1" fmla="*/ 304 h 305"/>
                <a:gd name="T2" fmla="*/ 0 w 256"/>
                <a:gd name="T3" fmla="*/ 230 h 305"/>
                <a:gd name="T4" fmla="*/ 16 w 256"/>
                <a:gd name="T5" fmla="*/ 156 h 305"/>
                <a:gd name="T6" fmla="*/ 57 w 256"/>
                <a:gd name="T7" fmla="*/ 91 h 305"/>
                <a:gd name="T8" fmla="*/ 115 w 256"/>
                <a:gd name="T9" fmla="*/ 41 h 305"/>
                <a:gd name="T10" fmla="*/ 181 w 256"/>
                <a:gd name="T11" fmla="*/ 9 h 305"/>
                <a:gd name="T12" fmla="*/ 255 w 256"/>
                <a:gd name="T13" fmla="*/ 0 h 3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6"/>
                <a:gd name="T22" fmla="*/ 0 h 305"/>
                <a:gd name="T23" fmla="*/ 256 w 256"/>
                <a:gd name="T24" fmla="*/ 305 h 3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6" h="305">
                  <a:moveTo>
                    <a:pt x="8" y="304"/>
                  </a:moveTo>
                  <a:lnTo>
                    <a:pt x="0" y="230"/>
                  </a:lnTo>
                  <a:lnTo>
                    <a:pt x="16" y="156"/>
                  </a:lnTo>
                  <a:lnTo>
                    <a:pt x="57" y="91"/>
                  </a:lnTo>
                  <a:lnTo>
                    <a:pt x="115" y="41"/>
                  </a:lnTo>
                  <a:lnTo>
                    <a:pt x="181" y="9"/>
                  </a:lnTo>
                  <a:lnTo>
                    <a:pt x="255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54" name="Freeform 51"/>
          <p:cNvSpPr>
            <a:spLocks/>
          </p:cNvSpPr>
          <p:nvPr/>
        </p:nvSpPr>
        <p:spPr bwMode="auto">
          <a:xfrm>
            <a:off x="4733925" y="1597025"/>
            <a:ext cx="288925" cy="731838"/>
          </a:xfrm>
          <a:custGeom>
            <a:avLst/>
            <a:gdLst>
              <a:gd name="T0" fmla="*/ 0 w 182"/>
              <a:gd name="T1" fmla="*/ 0 h 461"/>
              <a:gd name="T2" fmla="*/ 2147483647 w 182"/>
              <a:gd name="T3" fmla="*/ 2147483647 h 461"/>
              <a:gd name="T4" fmla="*/ 2147483647 w 182"/>
              <a:gd name="T5" fmla="*/ 2147483647 h 461"/>
              <a:gd name="T6" fmla="*/ 2147483647 w 182"/>
              <a:gd name="T7" fmla="*/ 2147483647 h 461"/>
              <a:gd name="T8" fmla="*/ 2147483647 w 182"/>
              <a:gd name="T9" fmla="*/ 2147483647 h 461"/>
              <a:gd name="T10" fmla="*/ 2147483647 w 182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2"/>
              <a:gd name="T19" fmla="*/ 0 h 461"/>
              <a:gd name="T20" fmla="*/ 182 w 182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2" h="461">
                <a:moveTo>
                  <a:pt x="0" y="0"/>
                </a:moveTo>
                <a:lnTo>
                  <a:pt x="82" y="66"/>
                </a:lnTo>
                <a:lnTo>
                  <a:pt x="140" y="156"/>
                </a:lnTo>
                <a:lnTo>
                  <a:pt x="173" y="255"/>
                </a:lnTo>
                <a:lnTo>
                  <a:pt x="181" y="353"/>
                </a:lnTo>
                <a:lnTo>
                  <a:pt x="165" y="46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Rectangle 52"/>
          <p:cNvSpPr>
            <a:spLocks noChangeArrowheads="1"/>
          </p:cNvSpPr>
          <p:nvPr/>
        </p:nvSpPr>
        <p:spPr bwMode="auto">
          <a:xfrm>
            <a:off x="77788" y="4100513"/>
            <a:ext cx="3225800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Book Antiqua" pitchFamily="18" charset="0"/>
              </a:rPr>
              <a:t> Only one head reads/writes at any one time.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v"/>
            </a:pPr>
            <a:endParaRPr lang="en-US">
              <a:latin typeface="Book Antiqua" pitchFamily="18" charset="0"/>
            </a:endParaRPr>
          </a:p>
        </p:txBody>
      </p:sp>
      <p:grpSp>
        <p:nvGrpSpPr>
          <p:cNvPr id="22556" name="Group 57"/>
          <p:cNvGrpSpPr>
            <a:grpSpLocks/>
          </p:cNvGrpSpPr>
          <p:nvPr/>
        </p:nvGrpSpPr>
        <p:grpSpPr bwMode="auto">
          <a:xfrm>
            <a:off x="7226300" y="1262063"/>
            <a:ext cx="1289050" cy="790575"/>
            <a:chOff x="4552" y="795"/>
            <a:chExt cx="812" cy="498"/>
          </a:xfrm>
        </p:grpSpPr>
        <p:sp>
          <p:nvSpPr>
            <p:cNvPr id="22563" name="Freeform 53"/>
            <p:cNvSpPr>
              <a:spLocks/>
            </p:cNvSpPr>
            <p:nvPr/>
          </p:nvSpPr>
          <p:spPr bwMode="auto">
            <a:xfrm>
              <a:off x="4609" y="988"/>
              <a:ext cx="372" cy="305"/>
            </a:xfrm>
            <a:custGeom>
              <a:avLst/>
              <a:gdLst>
                <a:gd name="T0" fmla="*/ 371 w 372"/>
                <a:gd name="T1" fmla="*/ 0 h 305"/>
                <a:gd name="T2" fmla="*/ 255 w 372"/>
                <a:gd name="T3" fmla="*/ 33 h 305"/>
                <a:gd name="T4" fmla="*/ 148 w 372"/>
                <a:gd name="T5" fmla="*/ 107 h 305"/>
                <a:gd name="T6" fmla="*/ 58 w 372"/>
                <a:gd name="T7" fmla="*/ 197 h 305"/>
                <a:gd name="T8" fmla="*/ 0 w 372"/>
                <a:gd name="T9" fmla="*/ 304 h 3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2"/>
                <a:gd name="T16" fmla="*/ 0 h 305"/>
                <a:gd name="T17" fmla="*/ 372 w 372"/>
                <a:gd name="T18" fmla="*/ 305 h 3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2" h="305">
                  <a:moveTo>
                    <a:pt x="371" y="0"/>
                  </a:moveTo>
                  <a:lnTo>
                    <a:pt x="255" y="33"/>
                  </a:lnTo>
                  <a:lnTo>
                    <a:pt x="148" y="107"/>
                  </a:lnTo>
                  <a:lnTo>
                    <a:pt x="58" y="197"/>
                  </a:lnTo>
                  <a:lnTo>
                    <a:pt x="0" y="30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564" name="Group 56"/>
            <p:cNvGrpSpPr>
              <a:grpSpLocks/>
            </p:cNvGrpSpPr>
            <p:nvPr/>
          </p:nvGrpSpPr>
          <p:grpSpPr bwMode="auto">
            <a:xfrm>
              <a:off x="4552" y="795"/>
              <a:ext cx="812" cy="441"/>
              <a:chOff x="4552" y="795"/>
              <a:chExt cx="812" cy="441"/>
            </a:xfrm>
          </p:grpSpPr>
          <p:sp>
            <p:nvSpPr>
              <p:cNvPr id="22565" name="Rectangle 54"/>
              <p:cNvSpPr>
                <a:spLocks noChangeArrowheads="1"/>
              </p:cNvSpPr>
              <p:nvPr/>
            </p:nvSpPr>
            <p:spPr bwMode="auto">
              <a:xfrm>
                <a:off x="4890" y="795"/>
                <a:ext cx="474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Tracks</a:t>
                </a:r>
              </a:p>
            </p:txBody>
          </p:sp>
          <p:sp>
            <p:nvSpPr>
              <p:cNvPr id="22566" name="Freeform 55"/>
              <p:cNvSpPr>
                <a:spLocks/>
              </p:cNvSpPr>
              <p:nvPr/>
            </p:nvSpPr>
            <p:spPr bwMode="auto">
              <a:xfrm>
                <a:off x="4552" y="988"/>
                <a:ext cx="305" cy="248"/>
              </a:xfrm>
              <a:custGeom>
                <a:avLst/>
                <a:gdLst>
                  <a:gd name="T0" fmla="*/ 304 w 305"/>
                  <a:gd name="T1" fmla="*/ 0 h 248"/>
                  <a:gd name="T2" fmla="*/ 222 w 305"/>
                  <a:gd name="T3" fmla="*/ 0 h 248"/>
                  <a:gd name="T4" fmla="*/ 139 w 305"/>
                  <a:gd name="T5" fmla="*/ 33 h 248"/>
                  <a:gd name="T6" fmla="*/ 74 w 305"/>
                  <a:gd name="T7" fmla="*/ 90 h 248"/>
                  <a:gd name="T8" fmla="*/ 24 w 305"/>
                  <a:gd name="T9" fmla="*/ 164 h 248"/>
                  <a:gd name="T10" fmla="*/ 0 w 305"/>
                  <a:gd name="T11" fmla="*/ 247 h 2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5"/>
                  <a:gd name="T19" fmla="*/ 0 h 248"/>
                  <a:gd name="T20" fmla="*/ 305 w 305"/>
                  <a:gd name="T21" fmla="*/ 248 h 24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5" h="248">
                    <a:moveTo>
                      <a:pt x="304" y="0"/>
                    </a:moveTo>
                    <a:lnTo>
                      <a:pt x="222" y="0"/>
                    </a:lnTo>
                    <a:lnTo>
                      <a:pt x="139" y="33"/>
                    </a:lnTo>
                    <a:lnTo>
                      <a:pt x="74" y="90"/>
                    </a:lnTo>
                    <a:lnTo>
                      <a:pt x="24" y="164"/>
                    </a:lnTo>
                    <a:lnTo>
                      <a:pt x="0" y="247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2557" name="Freeform 58"/>
          <p:cNvSpPr>
            <a:spLocks/>
          </p:cNvSpPr>
          <p:nvPr/>
        </p:nvSpPr>
        <p:spPr bwMode="auto">
          <a:xfrm>
            <a:off x="7750175" y="2132013"/>
            <a:ext cx="174625" cy="444500"/>
          </a:xfrm>
          <a:custGeom>
            <a:avLst/>
            <a:gdLst>
              <a:gd name="T0" fmla="*/ 0 w 110"/>
              <a:gd name="T1" fmla="*/ 2147483647 h 280"/>
              <a:gd name="T2" fmla="*/ 2147483647 w 110"/>
              <a:gd name="T3" fmla="*/ 2147483647 h 280"/>
              <a:gd name="T4" fmla="*/ 2147483647 w 110"/>
              <a:gd name="T5" fmla="*/ 2147483647 h 280"/>
              <a:gd name="T6" fmla="*/ 2147483647 w 110"/>
              <a:gd name="T7" fmla="*/ 2147483647 h 280"/>
              <a:gd name="T8" fmla="*/ 2147483647 w 110"/>
              <a:gd name="T9" fmla="*/ 2147483647 h 280"/>
              <a:gd name="T10" fmla="*/ 2147483647 w 110"/>
              <a:gd name="T11" fmla="*/ 0 h 280"/>
              <a:gd name="T12" fmla="*/ 2147483647 w 110"/>
              <a:gd name="T13" fmla="*/ 2147483647 h 2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"/>
              <a:gd name="T22" fmla="*/ 0 h 280"/>
              <a:gd name="T23" fmla="*/ 110 w 110"/>
              <a:gd name="T24" fmla="*/ 280 h 2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" h="280">
                <a:moveTo>
                  <a:pt x="0" y="279"/>
                </a:moveTo>
                <a:lnTo>
                  <a:pt x="64" y="238"/>
                </a:lnTo>
                <a:lnTo>
                  <a:pt x="100" y="181"/>
                </a:lnTo>
                <a:lnTo>
                  <a:pt x="109" y="115"/>
                </a:lnTo>
                <a:lnTo>
                  <a:pt x="81" y="49"/>
                </a:lnTo>
                <a:lnTo>
                  <a:pt x="28" y="0"/>
                </a:lnTo>
                <a:lnTo>
                  <a:pt x="55" y="33"/>
                </a:lnTo>
              </a:path>
            </a:pathLst>
          </a:custGeom>
          <a:noFill/>
          <a:ln w="508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Rectangle 59"/>
          <p:cNvSpPr>
            <a:spLocks noChangeArrowheads="1"/>
          </p:cNvSpPr>
          <p:nvPr/>
        </p:nvSpPr>
        <p:spPr bwMode="auto">
          <a:xfrm>
            <a:off x="8251825" y="2152650"/>
            <a:ext cx="731838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500">
                <a:solidFill>
                  <a:srgbClr val="000000"/>
                </a:solidFill>
                <a:latin typeface="Arial" pitchFamily="34" charset="0"/>
              </a:rPr>
              <a:t>Sector</a:t>
            </a:r>
          </a:p>
        </p:txBody>
      </p:sp>
      <p:sp>
        <p:nvSpPr>
          <p:cNvPr id="22559" name="Freeform 60"/>
          <p:cNvSpPr>
            <a:spLocks/>
          </p:cNvSpPr>
          <p:nvPr/>
        </p:nvSpPr>
        <p:spPr bwMode="auto">
          <a:xfrm>
            <a:off x="6497638" y="2132013"/>
            <a:ext cx="1471612" cy="484187"/>
          </a:xfrm>
          <a:custGeom>
            <a:avLst/>
            <a:gdLst>
              <a:gd name="T0" fmla="*/ 2147483647 w 927"/>
              <a:gd name="T1" fmla="*/ 2147483647 h 305"/>
              <a:gd name="T2" fmla="*/ 0 w 927"/>
              <a:gd name="T3" fmla="*/ 2147483647 h 305"/>
              <a:gd name="T4" fmla="*/ 2147483647 w 927"/>
              <a:gd name="T5" fmla="*/ 0 h 305"/>
              <a:gd name="T6" fmla="*/ 0 60000 65536"/>
              <a:gd name="T7" fmla="*/ 0 60000 65536"/>
              <a:gd name="T8" fmla="*/ 0 60000 65536"/>
              <a:gd name="T9" fmla="*/ 0 w 927"/>
              <a:gd name="T10" fmla="*/ 0 h 305"/>
              <a:gd name="T11" fmla="*/ 927 w 927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27" h="305">
                <a:moveTo>
                  <a:pt x="890" y="304"/>
                </a:moveTo>
                <a:lnTo>
                  <a:pt x="0" y="123"/>
                </a:lnTo>
                <a:lnTo>
                  <a:pt x="926" y="0"/>
                </a:lnTo>
              </a:path>
            </a:pathLst>
          </a:custGeom>
          <a:solidFill>
            <a:schemeClr val="folHlink"/>
          </a:solidFill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Freeform 61"/>
          <p:cNvSpPr>
            <a:spLocks/>
          </p:cNvSpPr>
          <p:nvPr/>
        </p:nvSpPr>
        <p:spPr bwMode="auto">
          <a:xfrm>
            <a:off x="7923213" y="2079625"/>
            <a:ext cx="520700" cy="276225"/>
          </a:xfrm>
          <a:custGeom>
            <a:avLst/>
            <a:gdLst>
              <a:gd name="T0" fmla="*/ 2147483647 w 328"/>
              <a:gd name="T1" fmla="*/ 2147483647 h 174"/>
              <a:gd name="T2" fmla="*/ 2147483647 w 328"/>
              <a:gd name="T3" fmla="*/ 0 h 174"/>
              <a:gd name="T4" fmla="*/ 2147483647 w 328"/>
              <a:gd name="T5" fmla="*/ 0 h 174"/>
              <a:gd name="T6" fmla="*/ 2147483647 w 328"/>
              <a:gd name="T7" fmla="*/ 2147483647 h 174"/>
              <a:gd name="T8" fmla="*/ 2147483647 w 328"/>
              <a:gd name="T9" fmla="*/ 2147483647 h 174"/>
              <a:gd name="T10" fmla="*/ 2147483647 w 328"/>
              <a:gd name="T11" fmla="*/ 2147483647 h 174"/>
              <a:gd name="T12" fmla="*/ 0 w 328"/>
              <a:gd name="T13" fmla="*/ 2147483647 h 1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8"/>
              <a:gd name="T22" fmla="*/ 0 h 174"/>
              <a:gd name="T23" fmla="*/ 328 w 328"/>
              <a:gd name="T24" fmla="*/ 174 h 1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8" h="174">
                <a:moveTo>
                  <a:pt x="327" y="33"/>
                </a:moveTo>
                <a:lnTo>
                  <a:pt x="264" y="0"/>
                </a:lnTo>
                <a:lnTo>
                  <a:pt x="191" y="0"/>
                </a:lnTo>
                <a:lnTo>
                  <a:pt x="118" y="16"/>
                </a:lnTo>
                <a:lnTo>
                  <a:pt x="64" y="49"/>
                </a:lnTo>
                <a:lnTo>
                  <a:pt x="19" y="107"/>
                </a:lnTo>
                <a:lnTo>
                  <a:pt x="0" y="173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561" name="Rectangle 62"/>
          <p:cNvSpPr>
            <a:spLocks noChangeArrowheads="1"/>
          </p:cNvSpPr>
          <p:nvPr/>
        </p:nvSpPr>
        <p:spPr bwMode="auto">
          <a:xfrm>
            <a:off x="77788" y="5321300"/>
            <a:ext cx="45815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v"/>
            </a:pPr>
            <a:r>
              <a:rPr lang="en-US" i="1">
                <a:solidFill>
                  <a:schemeClr val="accent2"/>
                </a:solidFill>
                <a:latin typeface="Book Antiqua" pitchFamily="18" charset="0"/>
              </a:rPr>
              <a:t> Block size </a:t>
            </a:r>
            <a:r>
              <a:rPr lang="en-US">
                <a:latin typeface="Book Antiqua" pitchFamily="18" charset="0"/>
              </a:rPr>
              <a:t>is a multiple             of </a:t>
            </a:r>
            <a:r>
              <a:rPr lang="en-US" i="1">
                <a:solidFill>
                  <a:schemeClr val="accent2"/>
                </a:solidFill>
                <a:latin typeface="Book Antiqua" pitchFamily="18" charset="0"/>
              </a:rPr>
              <a:t>sector size </a:t>
            </a:r>
            <a:r>
              <a:rPr lang="en-US">
                <a:latin typeface="Book Antiqua" pitchFamily="18" charset="0"/>
              </a:rPr>
              <a:t>(which is fixed).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2400"/>
            <a:ext cx="4953000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52400"/>
            <a:ext cx="4086225" cy="59245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556" name="TextBox 6"/>
          <p:cNvSpPr txBox="1">
            <a:spLocks noChangeArrowheads="1"/>
          </p:cNvSpPr>
          <p:nvPr/>
        </p:nvSpPr>
        <p:spPr bwMode="auto">
          <a:xfrm>
            <a:off x="228600" y="5895975"/>
            <a:ext cx="8153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Slide credits: http://hdd-data.jp/hdd-recovery/hdd-organization.html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Accessing a Disk Page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076700"/>
          </a:xfrm>
        </p:spPr>
        <p:txBody>
          <a:bodyPr/>
          <a:lstStyle/>
          <a:p>
            <a:r>
              <a:rPr lang="en-US" smtClean="0"/>
              <a:t>Time to access (read/write) a disk block:</a:t>
            </a:r>
          </a:p>
          <a:p>
            <a:pPr lvl="1">
              <a:buSzPct val="75000"/>
            </a:pPr>
            <a:r>
              <a:rPr lang="en-US" i="1" smtClean="0">
                <a:solidFill>
                  <a:schemeClr val="accent2"/>
                </a:solidFill>
              </a:rPr>
              <a:t>seek time </a:t>
            </a:r>
            <a:r>
              <a:rPr lang="en-US" smtClean="0"/>
              <a:t>(</a:t>
            </a:r>
            <a:r>
              <a:rPr lang="en-US" sz="2000" smtClean="0"/>
              <a:t>moving arms to position disk head on track</a:t>
            </a:r>
            <a:r>
              <a:rPr lang="en-US" smtClean="0"/>
              <a:t>)</a:t>
            </a:r>
          </a:p>
          <a:p>
            <a:pPr lvl="1">
              <a:buSzPct val="75000"/>
            </a:pPr>
            <a:r>
              <a:rPr lang="en-US" i="1" smtClean="0">
                <a:solidFill>
                  <a:schemeClr val="accent2"/>
                </a:solidFill>
              </a:rPr>
              <a:t>rotational delay </a:t>
            </a:r>
            <a:r>
              <a:rPr lang="en-US" smtClean="0"/>
              <a:t>(</a:t>
            </a:r>
            <a:r>
              <a:rPr lang="en-US" sz="2000" smtClean="0"/>
              <a:t>waiting for block to rotate under head</a:t>
            </a:r>
            <a:r>
              <a:rPr lang="en-US" smtClean="0"/>
              <a:t>)</a:t>
            </a:r>
          </a:p>
          <a:p>
            <a:pPr lvl="1">
              <a:buSzPct val="75000"/>
            </a:pPr>
            <a:r>
              <a:rPr lang="en-US" i="1" smtClean="0">
                <a:solidFill>
                  <a:schemeClr val="accent2"/>
                </a:solidFill>
              </a:rPr>
              <a:t>transfer time </a:t>
            </a:r>
            <a:r>
              <a:rPr lang="en-US" smtClean="0"/>
              <a:t>(</a:t>
            </a:r>
            <a:r>
              <a:rPr lang="en-US" sz="2000" smtClean="0"/>
              <a:t>actually moving data to/from disk surface</a:t>
            </a:r>
            <a:r>
              <a:rPr lang="en-US" smtClean="0"/>
              <a:t>)</a:t>
            </a:r>
          </a:p>
          <a:p>
            <a:r>
              <a:rPr lang="en-US" smtClean="0"/>
              <a:t>Seek time and rotational delay dominate.</a:t>
            </a:r>
          </a:p>
          <a:p>
            <a:pPr lvl="1">
              <a:buSzPct val="75000"/>
            </a:pPr>
            <a:r>
              <a:rPr lang="en-US" smtClean="0"/>
              <a:t>Seek time varies from about 1 to 20msec</a:t>
            </a:r>
          </a:p>
          <a:p>
            <a:pPr lvl="1">
              <a:buSzPct val="75000"/>
            </a:pPr>
            <a:r>
              <a:rPr lang="en-US" smtClean="0"/>
              <a:t>Rotational delay varies from 0 to 10msec</a:t>
            </a:r>
          </a:p>
          <a:p>
            <a:pPr lvl="1">
              <a:buSzPct val="75000"/>
            </a:pPr>
            <a:r>
              <a:rPr lang="en-US" smtClean="0"/>
              <a:t>Transfer rate is about 1msec per 4KB page</a:t>
            </a:r>
          </a:p>
          <a:p>
            <a:r>
              <a:rPr lang="en-US" smtClean="0"/>
              <a:t>Key to lower I/O cost: </a:t>
            </a:r>
            <a:r>
              <a:rPr lang="en-US" smtClean="0">
                <a:solidFill>
                  <a:srgbClr val="CF0E30"/>
                </a:solidFill>
              </a:rPr>
              <a:t>reduce seek/rotation delays!  </a:t>
            </a:r>
            <a:endParaRPr lang="en-US" smtClean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772400" cy="1104900"/>
          </a:xfrm>
        </p:spPr>
        <p:txBody>
          <a:bodyPr/>
          <a:lstStyle/>
          <a:p>
            <a:r>
              <a:rPr lang="en-US" sz="3200" smtClean="0"/>
              <a:t>Why Not Store Everything in Main Memory?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smtClean="0">
                <a:solidFill>
                  <a:schemeClr val="accent2"/>
                </a:solidFill>
              </a:rPr>
              <a:t>Costs too much</a:t>
            </a:r>
            <a:r>
              <a:rPr lang="en-US" smtClean="0">
                <a:solidFill>
                  <a:schemeClr val="accent2"/>
                </a:solidFill>
              </a:rPr>
              <a:t>.  </a:t>
            </a:r>
            <a:endParaRPr lang="en-US" smtClean="0"/>
          </a:p>
          <a:p>
            <a:r>
              <a:rPr lang="en-US" i="1" smtClean="0">
                <a:solidFill>
                  <a:schemeClr val="accent2"/>
                </a:solidFill>
              </a:rPr>
              <a:t>Main memory is volatile</a:t>
            </a:r>
            <a:r>
              <a:rPr lang="en-US" smtClean="0">
                <a:solidFill>
                  <a:schemeClr val="accent2"/>
                </a:solidFill>
              </a:rPr>
              <a:t>.  </a:t>
            </a:r>
            <a:r>
              <a:rPr lang="en-US" smtClean="0"/>
              <a:t>We want data to be saved between runs.  (Obviously!)</a:t>
            </a:r>
          </a:p>
          <a:p>
            <a:r>
              <a:rPr lang="en-US" smtClean="0"/>
              <a:t>Typical storage hierarchy:</a:t>
            </a:r>
          </a:p>
          <a:p>
            <a:pPr lvl="1">
              <a:buSzPct val="75000"/>
            </a:pPr>
            <a:r>
              <a:rPr lang="en-US" smtClean="0"/>
              <a:t>Main memory (RAM) for currently used data.</a:t>
            </a:r>
          </a:p>
          <a:p>
            <a:pPr lvl="1">
              <a:buSzPct val="75000"/>
            </a:pPr>
            <a:r>
              <a:rPr lang="en-US" smtClean="0"/>
              <a:t>Disk for the main database (secondary storage).</a:t>
            </a:r>
          </a:p>
          <a:p>
            <a:pPr lvl="1">
              <a:buSzPct val="75000"/>
            </a:pPr>
            <a:r>
              <a:rPr lang="en-US" smtClean="0"/>
              <a:t>Tapes for archiving older versions of the data (tertiary storage).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-38100"/>
            <a:ext cx="7772400" cy="1104900"/>
          </a:xfrm>
        </p:spPr>
        <p:txBody>
          <a:bodyPr/>
          <a:lstStyle/>
          <a:p>
            <a:r>
              <a:rPr lang="en-US" smtClean="0"/>
              <a:t>Arranging Pages on Disk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763000" cy="4800600"/>
          </a:xfrm>
        </p:spPr>
        <p:txBody>
          <a:bodyPr/>
          <a:lstStyle/>
          <a:p>
            <a:r>
              <a:rPr lang="en-US" smtClean="0"/>
              <a:t>Blocks in a file should be arranged sequentially on disk (by `next’), to minimize seek and rotational delay </a:t>
            </a:r>
          </a:p>
          <a:p>
            <a:endParaRPr lang="en-US" smtClean="0">
              <a:solidFill>
                <a:schemeClr val="accent2"/>
              </a:solidFill>
            </a:endParaRPr>
          </a:p>
          <a:p>
            <a:r>
              <a:rPr lang="en-US" smtClean="0">
                <a:solidFill>
                  <a:schemeClr val="accent2"/>
                </a:solidFill>
              </a:rPr>
              <a:t>`</a:t>
            </a:r>
            <a:r>
              <a:rPr lang="en-US" i="1" smtClean="0">
                <a:solidFill>
                  <a:schemeClr val="accent2"/>
                </a:solidFill>
              </a:rPr>
              <a:t>Next</a:t>
            </a:r>
            <a:r>
              <a:rPr lang="en-US" smtClean="0">
                <a:solidFill>
                  <a:schemeClr val="accent2"/>
                </a:solidFill>
              </a:rPr>
              <a:t>’ </a:t>
            </a:r>
            <a:r>
              <a:rPr lang="en-US" smtClean="0"/>
              <a:t>block concept:  </a:t>
            </a:r>
          </a:p>
          <a:p>
            <a:pPr lvl="1">
              <a:buSzPct val="75000"/>
            </a:pPr>
            <a:r>
              <a:rPr lang="en-US" smtClean="0"/>
              <a:t>blocks on same track, followed by</a:t>
            </a:r>
          </a:p>
          <a:p>
            <a:pPr lvl="1">
              <a:buSzPct val="75000"/>
            </a:pPr>
            <a:r>
              <a:rPr lang="en-US" smtClean="0"/>
              <a:t>blocks on same cylinder, followed by</a:t>
            </a:r>
          </a:p>
          <a:p>
            <a:pPr lvl="1">
              <a:buSzPct val="75000"/>
            </a:pPr>
            <a:r>
              <a:rPr lang="en-US" smtClean="0"/>
              <a:t>blocks on adjacent cylinder</a:t>
            </a:r>
          </a:p>
          <a:p>
            <a:endParaRPr lang="en-US" smtClean="0"/>
          </a:p>
          <a:p>
            <a:r>
              <a:rPr lang="en-US" smtClean="0"/>
              <a:t>For a </a:t>
            </a:r>
            <a:r>
              <a:rPr lang="en-US" smtClean="0">
                <a:solidFill>
                  <a:schemeClr val="accent2"/>
                </a:solidFill>
              </a:rPr>
              <a:t>sequential scan</a:t>
            </a:r>
            <a:r>
              <a:rPr lang="en-US" smtClean="0"/>
              <a:t>, </a:t>
            </a:r>
            <a:r>
              <a:rPr lang="en-US" i="1" u="sng" smtClean="0">
                <a:solidFill>
                  <a:schemeClr val="accent2"/>
                </a:solidFill>
              </a:rPr>
              <a:t>pre-fetching</a:t>
            </a:r>
            <a:r>
              <a:rPr lang="en-US" i="1" smtClean="0">
                <a:solidFill>
                  <a:schemeClr val="accent2"/>
                </a:solidFill>
              </a:rPr>
              <a:t> </a:t>
            </a:r>
            <a:r>
              <a:rPr lang="en-US" smtClean="0"/>
              <a:t>several pages at a time is a big win!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/>
          <a:srcRect t="2615" b="79517"/>
          <a:stretch/>
        </p:blipFill>
        <p:spPr bwMode="auto">
          <a:xfrm>
            <a:off x="76200" y="2362200"/>
            <a:ext cx="8991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1"/>
          <p:cNvSpPr>
            <a:spLocks noChangeArrowheads="1"/>
          </p:cNvSpPr>
          <p:nvPr/>
        </p:nvSpPr>
        <p:spPr bwMode="auto">
          <a:xfrm>
            <a:off x="76200" y="76200"/>
            <a:ext cx="8991600" cy="580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Consider a disk with a  </a:t>
            </a:r>
            <a:r>
              <a:rPr lang="en-US" b="1" dirty="0">
                <a:solidFill>
                  <a:srgbClr val="063DE8"/>
                </a:solidFill>
              </a:rPr>
              <a:t>sector size of 512 bytes,  </a:t>
            </a:r>
          </a:p>
          <a:p>
            <a:r>
              <a:rPr lang="en-US" b="1" dirty="0">
                <a:solidFill>
                  <a:srgbClr val="063DE8"/>
                </a:solidFill>
              </a:rPr>
              <a:t>50 sectors per track,    2000 tracks per surface, </a:t>
            </a:r>
          </a:p>
          <a:p>
            <a:r>
              <a:rPr lang="en-US" b="1" dirty="0">
                <a:solidFill>
                  <a:srgbClr val="063DE8"/>
                </a:solidFill>
              </a:rPr>
              <a:t>five double-sided platters, and </a:t>
            </a:r>
          </a:p>
          <a:p>
            <a:r>
              <a:rPr lang="en-US" b="1" dirty="0">
                <a:solidFill>
                  <a:srgbClr val="063DE8"/>
                </a:solidFill>
              </a:rPr>
              <a:t>average seek time of 10 msec.</a:t>
            </a:r>
          </a:p>
          <a:p>
            <a:endParaRPr lang="en-US" b="1" dirty="0">
              <a:solidFill>
                <a:srgbClr val="063DE8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/>
              <a:t>1. What is the capacity of a track in bytes?   each surface?    the disk?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smtClean="0"/>
              <a:t>How </a:t>
            </a:r>
            <a:r>
              <a:rPr lang="en-US" dirty="0"/>
              <a:t>many cylinders does the disk have?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3. </a:t>
            </a:r>
            <a:r>
              <a:rPr lang="en-US" dirty="0"/>
              <a:t>Give examples of valid block sizes. Is 256 bytes a valid block size? 2048? 51200?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 t="21385" b="70299"/>
          <a:stretch/>
        </p:blipFill>
        <p:spPr bwMode="auto">
          <a:xfrm>
            <a:off x="22123" y="4114800"/>
            <a:ext cx="899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 t="30861" b="54948"/>
          <a:stretch/>
        </p:blipFill>
        <p:spPr bwMode="auto">
          <a:xfrm>
            <a:off x="76200" y="5791200"/>
            <a:ext cx="8991600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39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/>
          <a:srcRect t="44916" b="29403"/>
          <a:stretch/>
        </p:blipFill>
        <p:spPr bwMode="auto">
          <a:xfrm>
            <a:off x="36513" y="4545013"/>
            <a:ext cx="8802687" cy="170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1"/>
          <p:cNvSpPr>
            <a:spLocks noChangeArrowheads="1"/>
          </p:cNvSpPr>
          <p:nvPr/>
        </p:nvSpPr>
        <p:spPr bwMode="auto">
          <a:xfrm>
            <a:off x="76200" y="866775"/>
            <a:ext cx="8915400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4. If the disk platters rotate at 5400 rpm (revolutions per minute), </a:t>
            </a:r>
          </a:p>
          <a:p>
            <a:pPr>
              <a:spcAft>
                <a:spcPts val="600"/>
              </a:spcAft>
            </a:pPr>
            <a:r>
              <a:rPr lang="en-US" dirty="0"/>
              <a:t>   what is the maximum rotational delay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/>
          <a:srcRect t="70597" b="1830"/>
          <a:stretch/>
        </p:blipFill>
        <p:spPr bwMode="auto">
          <a:xfrm>
            <a:off x="152400" y="4495800"/>
            <a:ext cx="880268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1"/>
          <p:cNvSpPr>
            <a:spLocks noChangeArrowheads="1"/>
          </p:cNvSpPr>
          <p:nvPr/>
        </p:nvSpPr>
        <p:spPr bwMode="auto">
          <a:xfrm>
            <a:off x="76200" y="866775"/>
            <a:ext cx="891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5. If one track of data can be transferred per revolution,  what is the </a:t>
            </a:r>
            <a:r>
              <a:rPr lang="en-US" b="1" i="1" dirty="0" smtClean="0"/>
              <a:t>transfer rate </a:t>
            </a:r>
            <a:r>
              <a:rPr lang="en-US" dirty="0" smtClean="0"/>
              <a:t>in Kbytes/sec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6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28600"/>
            <a:ext cx="9067800" cy="5943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Consider previous disk specifications </a:t>
            </a:r>
            <a:r>
              <a:rPr lang="en-US" dirty="0"/>
              <a:t> </a:t>
            </a:r>
            <a:r>
              <a:rPr lang="en-US" dirty="0" smtClean="0"/>
              <a:t>plus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(i) a </a:t>
            </a:r>
            <a:r>
              <a:rPr lang="en-US" b="1" dirty="0" smtClean="0">
                <a:solidFill>
                  <a:srgbClr val="063DE8"/>
                </a:solidFill>
              </a:rPr>
              <a:t>block size of 1024 bytes </a:t>
            </a:r>
            <a:r>
              <a:rPr lang="en-US" dirty="0" smtClean="0"/>
              <a:t>is chosen.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     (ii) a file containing </a:t>
            </a:r>
            <a:r>
              <a:rPr lang="en-US" b="1" dirty="0" smtClean="0">
                <a:solidFill>
                  <a:srgbClr val="063DE8"/>
                </a:solidFill>
              </a:rPr>
              <a:t>100,000 records of 100 bytes </a:t>
            </a:r>
            <a:r>
              <a:rPr lang="en-US" dirty="0" smtClean="0"/>
              <a:t>each is to be stored on such a disk and that </a:t>
            </a:r>
            <a:r>
              <a:rPr lang="en-US" b="1" dirty="0" smtClean="0">
                <a:solidFill>
                  <a:srgbClr val="063DE8"/>
                </a:solidFill>
              </a:rPr>
              <a:t>no record is allowed to span two blocks</a:t>
            </a:r>
            <a:r>
              <a:rPr lang="en-US" dirty="0" smtClean="0">
                <a:solidFill>
                  <a:srgbClr val="063DE8"/>
                </a:solidFill>
              </a:rPr>
              <a:t>.</a:t>
            </a:r>
          </a:p>
          <a:p>
            <a:pPr>
              <a:defRPr/>
            </a:pPr>
            <a:r>
              <a:rPr lang="en-US" dirty="0" smtClean="0"/>
              <a:t>1. How many records fit onto a block?   </a:t>
            </a: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</a:rPr>
              <a:t>1024/100 = 10</a:t>
            </a:r>
          </a:p>
          <a:p>
            <a:pPr>
              <a:defRPr/>
            </a:pPr>
            <a:r>
              <a:rPr lang="en-US" dirty="0" smtClean="0"/>
              <a:t>2. How many blocks are required to store the entire file?  </a:t>
            </a: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</a:rPr>
              <a:t>10,000blks</a:t>
            </a:r>
            <a:r>
              <a:rPr lang="en-US" dirty="0" smtClean="0"/>
              <a:t>  </a:t>
            </a:r>
          </a:p>
          <a:p>
            <a:pPr>
              <a:defRPr/>
            </a:pPr>
            <a:r>
              <a:rPr lang="en-US" dirty="0" smtClean="0"/>
              <a:t>3. How many records of 100 bytes each can be stored using this disk?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                  </a:t>
            </a:r>
            <a:r>
              <a:rPr lang="en-US" dirty="0" smtClean="0">
                <a:solidFill>
                  <a:srgbClr val="FF0000"/>
                </a:solidFill>
              </a:rPr>
              <a:t>10* 25  * 2000 *  10  =  5M records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42900"/>
            <a:ext cx="9144000" cy="407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4. If pages are stored sequentially on disk,                with page 1 on block 1 of track 1,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    (i)  what page is stored on block 1 of track 1 on the next disk surface? 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page 26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     (ii) what if the disk were capable of reading and writing from all heads in parallel? 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page 2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how </a:t>
            </a:r>
            <a:r>
              <a:rPr lang="en-US" dirty="0"/>
              <a:t>many surfaces are needed to store entire </a:t>
            </a:r>
            <a:r>
              <a:rPr lang="en-US" dirty="0" smtClean="0"/>
              <a:t>file </a:t>
            </a:r>
            <a:r>
              <a:rPr lang="en-US" dirty="0"/>
              <a:t>?  </a:t>
            </a:r>
            <a:r>
              <a:rPr lang="en-US" dirty="0" smtClean="0"/>
              <a:t>                 	</a:t>
            </a:r>
            <a:r>
              <a:rPr lang="en-US" dirty="0" smtClean="0">
                <a:solidFill>
                  <a:srgbClr val="FF0000"/>
                </a:solidFill>
              </a:rPr>
              <a:t>All </a:t>
            </a:r>
            <a:r>
              <a:rPr lang="en-US" dirty="0">
                <a:solidFill>
                  <a:srgbClr val="FF0000"/>
                </a:solidFill>
              </a:rPr>
              <a:t>10 surfaces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44846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5. Time for reading a file containing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   100,000 records of 100 bytes each </a:t>
            </a:r>
            <a:r>
              <a:rPr lang="en-US" dirty="0" smtClean="0">
                <a:solidFill>
                  <a:srgbClr val="063DE8"/>
                </a:solidFill>
              </a:rPr>
              <a:t>sequentially</a:t>
            </a:r>
            <a:r>
              <a:rPr lang="en-US" dirty="0" smtClean="0">
                <a:solidFill>
                  <a:srgbClr val="063DE8"/>
                </a:solidFill>
              </a:rPr>
              <a:t>?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 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 </a:t>
            </a:r>
            <a:endParaRPr lang="en-US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   	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40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cylinders (10,000blks) i.e. 40 seeks = 400ms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           40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* 10 max rotational delays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i.e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. 400* 11ms =  4400ms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           </a:t>
            </a:r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</a:rPr>
              <a:t>Total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 =  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400 + 4400 =  4800ms or 4.8s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Sequential reading of some blocks (not full track)</a:t>
            </a:r>
          </a:p>
          <a:p>
            <a:pPr lvl="1">
              <a:defRPr/>
            </a:pPr>
            <a:r>
              <a:rPr lang="en-US" dirty="0" smtClean="0"/>
              <a:t>Divide full rotation by appropriate fraction </a:t>
            </a:r>
            <a:r>
              <a:rPr lang="en-US" dirty="0" err="1" smtClean="0"/>
              <a:t>e.g</a:t>
            </a:r>
            <a:r>
              <a:rPr lang="en-US" dirty="0" smtClean="0"/>
              <a:t> 5 </a:t>
            </a:r>
            <a:r>
              <a:rPr lang="en-US" dirty="0" err="1" smtClean="0"/>
              <a:t>blks</a:t>
            </a:r>
            <a:r>
              <a:rPr lang="en-US" dirty="0" smtClean="0"/>
              <a:t> is 20%</a:t>
            </a:r>
          </a:p>
          <a:p>
            <a:pPr lvl="1">
              <a:defRPr/>
            </a:pPr>
            <a:r>
              <a:rPr lang="en-US" dirty="0" smtClean="0"/>
              <a:t>additional </a:t>
            </a:r>
            <a:r>
              <a:rPr lang="en-US" i="1" dirty="0" err="1" smtClean="0"/>
              <a:t>avg</a:t>
            </a:r>
            <a:r>
              <a:rPr lang="en-US" i="1" dirty="0" smtClean="0"/>
              <a:t> </a:t>
            </a:r>
            <a:r>
              <a:rPr lang="en-US" i="1" dirty="0" err="1" smtClean="0"/>
              <a:t>rd</a:t>
            </a:r>
            <a:r>
              <a:rPr lang="en-US" i="1" dirty="0" smtClean="0"/>
              <a:t> </a:t>
            </a:r>
            <a:r>
              <a:rPr lang="en-US" dirty="0" smtClean="0"/>
              <a:t>because need to rotate to first in sequence  </a:t>
            </a:r>
            <a:r>
              <a:rPr lang="en-US" dirty="0" smtClean="0"/>
              <a:t>       </a:t>
            </a:r>
            <a:endParaRPr lang="en-US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44846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5. </a:t>
            </a:r>
            <a:r>
              <a:rPr lang="en-US" dirty="0" smtClean="0"/>
              <a:t> If </a:t>
            </a:r>
            <a:r>
              <a:rPr lang="en-US" dirty="0" smtClean="0"/>
              <a:t>the disk were capable of reading/writing from all heads in </a:t>
            </a:r>
            <a:r>
              <a:rPr lang="en-US" dirty="0" smtClean="0">
                <a:solidFill>
                  <a:srgbClr val="063DE8"/>
                </a:solidFill>
              </a:rPr>
              <a:t>parallel</a:t>
            </a:r>
            <a:r>
              <a:rPr lang="en-US" dirty="0" smtClean="0"/>
              <a:t> (with data was arranged optimally)?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       </a:t>
            </a:r>
            <a:endParaRPr lang="en-US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solidFill>
                <a:srgbClr val="FF0000"/>
              </a:solidFill>
              <a:latin typeface="Arial Narrow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	40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* 11ms =  440ms  (#</a:t>
            </a:r>
            <a:r>
              <a:rPr lang="en-US" dirty="0" err="1" smtClean="0">
                <a:solidFill>
                  <a:srgbClr val="FF0000"/>
                </a:solidFill>
                <a:latin typeface="Arial Narrow" pitchFamily="34" charset="0"/>
              </a:rPr>
              <a:t>rds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 reduced by a fraction of 10)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  <a:latin typeface="Arial Narrow" pitchFamily="34" charset="0"/>
              </a:rPr>
              <a:t>           =   400 + 440 =  840ms or .84s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783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391400" cy="1104900"/>
          </a:xfrm>
        </p:spPr>
        <p:txBody>
          <a:bodyPr/>
          <a:lstStyle/>
          <a:p>
            <a:r>
              <a:rPr lang="en-US" dirty="0" smtClean="0"/>
              <a:t>Additional possible disk specifications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43100"/>
            <a:ext cx="8153400" cy="4076700"/>
          </a:xfrm>
        </p:spPr>
        <p:txBody>
          <a:bodyPr/>
          <a:lstStyle/>
          <a:p>
            <a:r>
              <a:rPr lang="en-US" dirty="0" smtClean="0"/>
              <a:t>Inter block gaps (</a:t>
            </a:r>
            <a:r>
              <a:rPr lang="en-US" dirty="0" err="1" smtClean="0"/>
              <a:t>gradiance</a:t>
            </a:r>
            <a:r>
              <a:rPr lang="en-US" dirty="0" smtClean="0"/>
              <a:t> homework)</a:t>
            </a:r>
          </a:p>
          <a:p>
            <a:pPr lvl="1"/>
            <a:r>
              <a:rPr lang="en-US" dirty="0" smtClean="0"/>
              <a:t>Total capacity vs Useful capacity (excluding gaps)</a:t>
            </a:r>
          </a:p>
          <a:p>
            <a:pPr lvl="1"/>
            <a:r>
              <a:rPr lang="en-US" dirty="0" smtClean="0"/>
              <a:t>Rotation time includes going over the gaps too. Need to account for space covered by gaps</a:t>
            </a: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20000" t="42444" r="23077" b="39550"/>
          <a:stretch/>
        </p:blipFill>
        <p:spPr bwMode="auto">
          <a:xfrm>
            <a:off x="473422" y="3822224"/>
            <a:ext cx="4631978" cy="288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 bwMode="auto">
          <a:xfrm>
            <a:off x="2286000" y="2362200"/>
            <a:ext cx="0" cy="1905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2286000" y="2362200"/>
            <a:ext cx="1219200" cy="2057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>
            <a:off x="1600200" y="2362200"/>
            <a:ext cx="685800" cy="2514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1868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"/>
            <a:ext cx="9144000" cy="407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Time </a:t>
            </a:r>
            <a:r>
              <a:rPr lang="en-US" dirty="0" smtClean="0"/>
              <a:t>required to read </a:t>
            </a:r>
            <a:r>
              <a:rPr lang="en-US" dirty="0" smtClean="0"/>
              <a:t>the all blocks in file but in         </a:t>
            </a:r>
            <a:r>
              <a:rPr lang="en-US" dirty="0" smtClean="0">
                <a:solidFill>
                  <a:srgbClr val="063DE8"/>
                </a:solidFill>
              </a:rPr>
              <a:t>random order</a:t>
            </a:r>
            <a:r>
              <a:rPr lang="en-US" dirty="0" smtClean="0"/>
              <a:t>?     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Assume </a:t>
            </a:r>
            <a:r>
              <a:rPr lang="en-US" dirty="0" smtClean="0"/>
              <a:t>that each block request incurs the average seek time and rotational </a:t>
            </a:r>
            <a:r>
              <a:rPr lang="en-US" dirty="0" smtClean="0"/>
              <a:t>delay.</a:t>
            </a:r>
          </a:p>
          <a:p>
            <a:pPr lvl="1">
              <a:defRPr/>
            </a:pPr>
            <a:r>
              <a:rPr lang="en-US" dirty="0" smtClean="0"/>
              <a:t>Each </a:t>
            </a:r>
            <a:r>
              <a:rPr lang="en-US" dirty="0" smtClean="0"/>
              <a:t>of the 10K blocks will incur a </a:t>
            </a:r>
            <a:r>
              <a:rPr lang="en-US" b="1" dirty="0" smtClean="0"/>
              <a:t>separate</a:t>
            </a:r>
            <a:r>
              <a:rPr lang="en-US" dirty="0" smtClean="0"/>
              <a:t> seek, rotational delay </a:t>
            </a:r>
            <a:r>
              <a:rPr lang="en-US" b="1" dirty="0" smtClean="0"/>
              <a:t>and </a:t>
            </a:r>
            <a:r>
              <a:rPr lang="en-US" b="1" dirty="0" smtClean="0"/>
              <a:t>transfer </a:t>
            </a:r>
            <a:r>
              <a:rPr lang="en-US" b="1" dirty="0" smtClean="0"/>
              <a:t>time</a:t>
            </a:r>
            <a:r>
              <a:rPr lang="en-US" dirty="0" smtClean="0">
                <a:latin typeface="Arial Narrow" pitchFamily="34" charset="0"/>
              </a:rPr>
              <a:t>.</a:t>
            </a:r>
            <a:endParaRPr lang="en-US" dirty="0">
              <a:latin typeface="Arial Narrow" pitchFamily="34" charset="0"/>
            </a:endParaRP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</a:rPr>
              <a:t>Time </a:t>
            </a:r>
            <a:r>
              <a:rPr lang="en-US" dirty="0" smtClean="0">
                <a:solidFill>
                  <a:srgbClr val="FF0000"/>
                </a:solidFill>
              </a:rPr>
              <a:t>for 1 </a:t>
            </a:r>
            <a:r>
              <a:rPr lang="en-US" dirty="0" err="1" smtClean="0">
                <a:solidFill>
                  <a:srgbClr val="FF0000"/>
                </a:solidFill>
              </a:rPr>
              <a:t>blk</a:t>
            </a:r>
            <a:r>
              <a:rPr lang="en-US" dirty="0" smtClean="0">
                <a:solidFill>
                  <a:srgbClr val="FF0000"/>
                </a:solidFill>
              </a:rPr>
              <a:t> = 10ms  + 0.006s +  transfer time for 1 </a:t>
            </a:r>
            <a:r>
              <a:rPr lang="en-US" dirty="0" err="1" smtClean="0">
                <a:solidFill>
                  <a:srgbClr val="FF0000"/>
                </a:solidFill>
              </a:rPr>
              <a:t>blk</a:t>
            </a:r>
            <a:r>
              <a:rPr lang="en-US" dirty="0" smtClean="0"/>
              <a:t> 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FF0000"/>
              </a:solidFill>
              <a:latin typeface="Arial Narrow" pitchFamily="34" charset="0"/>
              <a:cs typeface="Arial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	Transfer </a:t>
            </a:r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time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for 1blk </a:t>
            </a:r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@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 2250Kb/sec </a:t>
            </a:r>
            <a:r>
              <a:rPr lang="en-US" b="1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transfer rate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is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                 1000ms/2250Kb = 0.4444ms 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solidFill>
                <a:srgbClr val="FF0000"/>
              </a:solidFill>
              <a:latin typeface="Arial Narrow" pitchFamily="34" charset="0"/>
              <a:cs typeface="Arial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	Time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for 1blk = 10ms + 6ms + 0.44ms = 16.44ms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	T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ime 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for 10K </a:t>
            </a:r>
            <a:r>
              <a:rPr lang="en-US" dirty="0" err="1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blks</a:t>
            </a:r>
            <a:r>
              <a:rPr lang="en-US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 is 16.44ms * 10,000 = 164.4secs.</a:t>
            </a:r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Disks and Files 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610600" cy="4076700"/>
          </a:xfrm>
        </p:spPr>
        <p:txBody>
          <a:bodyPr/>
          <a:lstStyle/>
          <a:p>
            <a:r>
              <a:rPr lang="en-US" smtClean="0"/>
              <a:t>Most DBMS stores information on (“hard”) disks.</a:t>
            </a:r>
          </a:p>
          <a:p>
            <a:r>
              <a:rPr lang="en-US" smtClean="0"/>
              <a:t>This has major implications for DBMS design!</a:t>
            </a:r>
          </a:p>
          <a:p>
            <a:pPr lvl="1">
              <a:buSzPct val="75000"/>
            </a:pPr>
            <a:r>
              <a:rPr lang="en-US" smtClean="0">
                <a:solidFill>
                  <a:schemeClr val="accent2"/>
                </a:solidFill>
              </a:rPr>
              <a:t>READ: </a:t>
            </a:r>
            <a:r>
              <a:rPr lang="en-US" smtClean="0"/>
              <a:t>transfer data from disk to main memory (RAM).</a:t>
            </a:r>
          </a:p>
          <a:p>
            <a:pPr lvl="1">
              <a:buSzPct val="75000"/>
            </a:pPr>
            <a:r>
              <a:rPr lang="en-US" smtClean="0">
                <a:solidFill>
                  <a:schemeClr val="accent2"/>
                </a:solidFill>
              </a:rPr>
              <a:t>WRITE: </a:t>
            </a:r>
            <a:r>
              <a:rPr lang="en-US" smtClean="0"/>
              <a:t>transfer data from RAM to disk.</a:t>
            </a:r>
          </a:p>
          <a:p>
            <a:pPr lvl="1">
              <a:buSzPct val="75000"/>
            </a:pPr>
            <a:r>
              <a:rPr lang="en-US" smtClean="0"/>
              <a:t>Both are high-cost operations, relative to in-memory operations, so must be planned carefully!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Files of Records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" y="1981200"/>
            <a:ext cx="8839200" cy="4495800"/>
          </a:xfrm>
        </p:spPr>
        <p:txBody>
          <a:bodyPr/>
          <a:lstStyle/>
          <a:p>
            <a:r>
              <a:rPr lang="en-US" smtClean="0"/>
              <a:t>Page or block is OK when doing I/O, but higher levels of DBMS operate on </a:t>
            </a:r>
            <a:r>
              <a:rPr lang="en-US" i="1" smtClean="0">
                <a:solidFill>
                  <a:schemeClr val="accent2"/>
                </a:solidFill>
              </a:rPr>
              <a:t>records</a:t>
            </a:r>
            <a:r>
              <a:rPr lang="en-US" smtClean="0"/>
              <a:t>, and </a:t>
            </a:r>
            <a:r>
              <a:rPr lang="en-US" i="1" smtClean="0">
                <a:solidFill>
                  <a:schemeClr val="accent2"/>
                </a:solidFill>
              </a:rPr>
              <a:t>files of records</a:t>
            </a:r>
            <a:r>
              <a:rPr lang="en-US" smtClean="0"/>
              <a:t>.</a:t>
            </a:r>
          </a:p>
          <a:p>
            <a:r>
              <a:rPr lang="en-US" sz="2400" u="sng" smtClean="0">
                <a:solidFill>
                  <a:schemeClr val="accent2"/>
                </a:solidFill>
              </a:rPr>
              <a:t>FILE</a:t>
            </a:r>
            <a:r>
              <a:rPr lang="en-US" smtClean="0"/>
              <a:t>: A collection of pages, each containing a collection of records. Must support:</a:t>
            </a:r>
          </a:p>
          <a:p>
            <a:pPr lvl="1">
              <a:buSzPct val="75000"/>
            </a:pPr>
            <a:r>
              <a:rPr lang="en-US" smtClean="0"/>
              <a:t>insert/delete/modify record</a:t>
            </a:r>
          </a:p>
          <a:p>
            <a:pPr lvl="1">
              <a:buSzPct val="75000"/>
            </a:pPr>
            <a:r>
              <a:rPr lang="en-US" smtClean="0"/>
              <a:t>read a particular record (specified using </a:t>
            </a:r>
            <a:r>
              <a:rPr lang="en-US" i="1" smtClean="0"/>
              <a:t>record id</a:t>
            </a:r>
            <a:r>
              <a:rPr lang="en-US" smtClean="0"/>
              <a:t>)</a:t>
            </a:r>
          </a:p>
          <a:p>
            <a:pPr lvl="1">
              <a:buSzPct val="75000"/>
            </a:pPr>
            <a:r>
              <a:rPr lang="en-US" smtClean="0"/>
              <a:t>scan all records (possibly with some conditions on the records to be retrieved)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Unordered (Heap) Files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" y="1828800"/>
            <a:ext cx="8839200" cy="4114800"/>
          </a:xfrm>
        </p:spPr>
        <p:txBody>
          <a:bodyPr/>
          <a:lstStyle/>
          <a:p>
            <a:r>
              <a:rPr lang="en-US" dirty="0" smtClean="0"/>
              <a:t>Simplest file structure contains records in no particular order.</a:t>
            </a:r>
          </a:p>
          <a:p>
            <a:r>
              <a:rPr lang="en-US" dirty="0" smtClean="0"/>
              <a:t>As file grows and shrinks, disk pages are allocated and de-allocated.</a:t>
            </a:r>
          </a:p>
          <a:p>
            <a:r>
              <a:rPr lang="en-US" dirty="0" smtClean="0"/>
              <a:t>To support record level operations, we must:</a:t>
            </a:r>
          </a:p>
          <a:p>
            <a:pPr lvl="1">
              <a:buSzPct val="75000"/>
            </a:pPr>
            <a:r>
              <a:rPr lang="en-US" dirty="0" smtClean="0"/>
              <a:t>keep track of the </a:t>
            </a:r>
            <a:r>
              <a:rPr lang="en-US" i="1" dirty="0" smtClean="0"/>
              <a:t>pages</a:t>
            </a:r>
            <a:r>
              <a:rPr lang="en-US" dirty="0" smtClean="0"/>
              <a:t> in a file</a:t>
            </a:r>
          </a:p>
          <a:p>
            <a:pPr lvl="1">
              <a:buSzPct val="75000"/>
            </a:pPr>
            <a:r>
              <a:rPr lang="en-US" dirty="0" smtClean="0"/>
              <a:t>keep track of </a:t>
            </a:r>
            <a:r>
              <a:rPr lang="en-US" i="1" dirty="0" smtClean="0"/>
              <a:t>free space </a:t>
            </a:r>
            <a:r>
              <a:rPr lang="en-US" dirty="0" smtClean="0"/>
              <a:t>on pages</a:t>
            </a:r>
          </a:p>
          <a:p>
            <a:pPr lvl="1">
              <a:buSzPct val="75000"/>
            </a:pPr>
            <a:r>
              <a:rPr lang="en-US" dirty="0" smtClean="0"/>
              <a:t>keep track of the </a:t>
            </a:r>
            <a:r>
              <a:rPr lang="en-US" i="1" dirty="0" smtClean="0"/>
              <a:t>records</a:t>
            </a:r>
            <a:r>
              <a:rPr lang="en-US" dirty="0" smtClean="0"/>
              <a:t> on a page</a:t>
            </a:r>
          </a:p>
          <a:p>
            <a:r>
              <a:rPr lang="en-US" dirty="0" smtClean="0"/>
              <a:t>There are many alternatives for keeping track of this.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190500"/>
            <a:ext cx="7772400" cy="1104900"/>
          </a:xfrm>
        </p:spPr>
        <p:txBody>
          <a:bodyPr/>
          <a:lstStyle/>
          <a:p>
            <a:r>
              <a:rPr lang="en-US" smtClean="0"/>
              <a:t>Heap File Implemented as a List 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3657600"/>
            <a:ext cx="9144000" cy="1143000"/>
          </a:xfrm>
        </p:spPr>
        <p:txBody>
          <a:bodyPr/>
          <a:lstStyle/>
          <a:p>
            <a:r>
              <a:rPr lang="en-US" smtClean="0"/>
              <a:t>The header page id and Heap file name must be stored some place.</a:t>
            </a:r>
          </a:p>
          <a:p>
            <a:r>
              <a:rPr lang="en-US" smtClean="0"/>
              <a:t>Each page contains 2 `pointers’ plus data</a:t>
            </a:r>
          </a:p>
          <a:p>
            <a:r>
              <a:rPr lang="en-US" smtClean="0"/>
              <a:t>Newly allocated page added to free page list</a:t>
            </a:r>
          </a:p>
          <a:p>
            <a:r>
              <a:rPr lang="en-US" smtClean="0">
                <a:solidFill>
                  <a:srgbClr val="FF0000"/>
                </a:solidFill>
              </a:rPr>
              <a:t>Inserting a record may mean scanning the free page list to find one with enough space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1905000" y="1065213"/>
            <a:ext cx="1206500" cy="8255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3352800" y="1065213"/>
            <a:ext cx="1206500" cy="8255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5257800" y="1065213"/>
            <a:ext cx="1206500" cy="8255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1905000" y="2513013"/>
            <a:ext cx="1206500" cy="8255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3352800" y="2513013"/>
            <a:ext cx="1206500" cy="8255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5257800" y="2513013"/>
            <a:ext cx="1206500" cy="8255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533400" y="1828800"/>
            <a:ext cx="1206500" cy="82550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665163" y="1874838"/>
            <a:ext cx="935037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latin typeface="Book Antiqua" pitchFamily="18" charset="0"/>
              </a:rPr>
              <a:t>Header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Book Antiqua" pitchFamily="18" charset="0"/>
              </a:rPr>
              <a:t>Page</a:t>
            </a: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2189163" y="1189038"/>
            <a:ext cx="669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Data</a:t>
            </a:r>
          </a:p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Page</a:t>
            </a: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3636963" y="1189038"/>
            <a:ext cx="669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Data</a:t>
            </a:r>
          </a:p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Page</a:t>
            </a:r>
          </a:p>
        </p:txBody>
      </p:sp>
      <p:sp>
        <p:nvSpPr>
          <p:cNvPr id="34832" name="Rectangle 16"/>
          <p:cNvSpPr>
            <a:spLocks noChangeArrowheads="1"/>
          </p:cNvSpPr>
          <p:nvPr/>
        </p:nvSpPr>
        <p:spPr bwMode="auto">
          <a:xfrm>
            <a:off x="5465763" y="1189038"/>
            <a:ext cx="669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Data</a:t>
            </a:r>
          </a:p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Page</a:t>
            </a: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2112963" y="2560638"/>
            <a:ext cx="669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Data</a:t>
            </a:r>
          </a:p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Page</a:t>
            </a:r>
          </a:p>
        </p:txBody>
      </p:sp>
      <p:sp>
        <p:nvSpPr>
          <p:cNvPr id="34834" name="Rectangle 18"/>
          <p:cNvSpPr>
            <a:spLocks noChangeArrowheads="1"/>
          </p:cNvSpPr>
          <p:nvPr/>
        </p:nvSpPr>
        <p:spPr bwMode="auto">
          <a:xfrm>
            <a:off x="3560763" y="2560638"/>
            <a:ext cx="669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Data</a:t>
            </a:r>
          </a:p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Page</a:t>
            </a:r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5541963" y="2560638"/>
            <a:ext cx="669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Data</a:t>
            </a:r>
          </a:p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Page</a:t>
            </a:r>
          </a:p>
        </p:txBody>
      </p:sp>
      <p:sp>
        <p:nvSpPr>
          <p:cNvPr id="34836" name="Arc 20"/>
          <p:cNvSpPr>
            <a:spLocks/>
          </p:cNvSpPr>
          <p:nvPr/>
        </p:nvSpPr>
        <p:spPr bwMode="auto">
          <a:xfrm>
            <a:off x="1292225" y="1447800"/>
            <a:ext cx="609600" cy="381000"/>
          </a:xfrm>
          <a:custGeom>
            <a:avLst/>
            <a:gdLst>
              <a:gd name="T0" fmla="*/ 0 w 21597"/>
              <a:gd name="T1" fmla="*/ 2147483647 h 21600"/>
              <a:gd name="T2" fmla="*/ 2147483647 w 21597"/>
              <a:gd name="T3" fmla="*/ 0 h 21600"/>
              <a:gd name="T4" fmla="*/ 2147483647 w 21597"/>
              <a:gd name="T5" fmla="*/ 2147483647 h 21600"/>
              <a:gd name="T6" fmla="*/ 0 60000 65536"/>
              <a:gd name="T7" fmla="*/ 0 60000 65536"/>
              <a:gd name="T8" fmla="*/ 0 60000 65536"/>
              <a:gd name="T9" fmla="*/ 0 w 21597"/>
              <a:gd name="T10" fmla="*/ 0 h 21600"/>
              <a:gd name="T11" fmla="*/ 21597 w 2159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97" h="21600" fill="none" extrusionOk="0">
                <a:moveTo>
                  <a:pt x="0" y="21240"/>
                </a:moveTo>
                <a:cubicBezTo>
                  <a:pt x="196" y="9474"/>
                  <a:pt x="9773" y="30"/>
                  <a:pt x="21541" y="0"/>
                </a:cubicBezTo>
              </a:path>
              <a:path w="21597" h="21600" stroke="0" extrusionOk="0">
                <a:moveTo>
                  <a:pt x="0" y="21240"/>
                </a:moveTo>
                <a:cubicBezTo>
                  <a:pt x="196" y="9474"/>
                  <a:pt x="9773" y="30"/>
                  <a:pt x="21541" y="0"/>
                </a:cubicBezTo>
                <a:lnTo>
                  <a:pt x="21597" y="21600"/>
                </a:lnTo>
                <a:lnTo>
                  <a:pt x="0" y="21240"/>
                </a:lnTo>
                <a:close/>
              </a:path>
            </a:pathLst>
          </a:custGeom>
          <a:noFill/>
          <a:ln w="12700" cap="rnd">
            <a:solidFill>
              <a:srgbClr val="CF0E30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37" name="Arc 21"/>
          <p:cNvSpPr>
            <a:spLocks/>
          </p:cNvSpPr>
          <p:nvPr/>
        </p:nvSpPr>
        <p:spPr bwMode="auto">
          <a:xfrm rot="7560000">
            <a:off x="1821657" y="1828006"/>
            <a:ext cx="609600" cy="382587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894" y="0"/>
                  <a:pt x="21550" y="9615"/>
                  <a:pt x="21599" y="2151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894" y="0"/>
                  <a:pt x="21550" y="9615"/>
                  <a:pt x="21599" y="2151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38" name="Arc 22"/>
          <p:cNvSpPr>
            <a:spLocks/>
          </p:cNvSpPr>
          <p:nvPr/>
        </p:nvSpPr>
        <p:spPr bwMode="auto">
          <a:xfrm>
            <a:off x="2820988" y="8382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rgbClr val="CF0E30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39" name="Arc 23"/>
          <p:cNvSpPr>
            <a:spLocks/>
          </p:cNvSpPr>
          <p:nvPr/>
        </p:nvSpPr>
        <p:spPr bwMode="auto">
          <a:xfrm rot="10800000">
            <a:off x="2897188" y="19050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0" name="Arc 24"/>
          <p:cNvSpPr>
            <a:spLocks/>
          </p:cNvSpPr>
          <p:nvPr/>
        </p:nvSpPr>
        <p:spPr bwMode="auto">
          <a:xfrm>
            <a:off x="3963988" y="8382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rgbClr val="CF0E30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1" name="Arc 25"/>
          <p:cNvSpPr>
            <a:spLocks/>
          </p:cNvSpPr>
          <p:nvPr/>
        </p:nvSpPr>
        <p:spPr bwMode="auto">
          <a:xfrm rot="10800000">
            <a:off x="4040188" y="19050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2" name="Arc 26"/>
          <p:cNvSpPr>
            <a:spLocks/>
          </p:cNvSpPr>
          <p:nvPr/>
        </p:nvSpPr>
        <p:spPr bwMode="auto">
          <a:xfrm>
            <a:off x="5106988" y="8382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rgbClr val="CF0E30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3" name="Arc 27"/>
          <p:cNvSpPr>
            <a:spLocks/>
          </p:cNvSpPr>
          <p:nvPr/>
        </p:nvSpPr>
        <p:spPr bwMode="auto">
          <a:xfrm rot="10800000">
            <a:off x="5183188" y="19050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Arc 28"/>
          <p:cNvSpPr>
            <a:spLocks/>
          </p:cNvSpPr>
          <p:nvPr/>
        </p:nvSpPr>
        <p:spPr bwMode="auto">
          <a:xfrm>
            <a:off x="2820988" y="22860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rgbClr val="063DE8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5" name="Arc 29"/>
          <p:cNvSpPr>
            <a:spLocks/>
          </p:cNvSpPr>
          <p:nvPr/>
        </p:nvSpPr>
        <p:spPr bwMode="auto">
          <a:xfrm rot="10800000">
            <a:off x="2897188" y="33528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rgbClr val="B760F9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6" name="Arc 30"/>
          <p:cNvSpPr>
            <a:spLocks/>
          </p:cNvSpPr>
          <p:nvPr/>
        </p:nvSpPr>
        <p:spPr bwMode="auto">
          <a:xfrm>
            <a:off x="3963988" y="22860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rgbClr val="063DE8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7" name="Arc 31"/>
          <p:cNvSpPr>
            <a:spLocks/>
          </p:cNvSpPr>
          <p:nvPr/>
        </p:nvSpPr>
        <p:spPr bwMode="auto">
          <a:xfrm rot="10800000">
            <a:off x="4040188" y="33528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rgbClr val="B760F9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8" name="Arc 32"/>
          <p:cNvSpPr>
            <a:spLocks/>
          </p:cNvSpPr>
          <p:nvPr/>
        </p:nvSpPr>
        <p:spPr bwMode="auto">
          <a:xfrm>
            <a:off x="5030788" y="22860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rgbClr val="063DE8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9" name="Arc 33"/>
          <p:cNvSpPr>
            <a:spLocks/>
          </p:cNvSpPr>
          <p:nvPr/>
        </p:nvSpPr>
        <p:spPr bwMode="auto">
          <a:xfrm rot="10800000">
            <a:off x="5106988" y="33528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rgbClr val="B760F9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0" name="Arc 34"/>
          <p:cNvSpPr>
            <a:spLocks/>
          </p:cNvSpPr>
          <p:nvPr/>
        </p:nvSpPr>
        <p:spPr bwMode="auto">
          <a:xfrm rot="3240000">
            <a:off x="1747044" y="2285206"/>
            <a:ext cx="609600" cy="382588"/>
          </a:xfrm>
          <a:custGeom>
            <a:avLst/>
            <a:gdLst>
              <a:gd name="T0" fmla="*/ 0 w 21595"/>
              <a:gd name="T1" fmla="*/ 2147483647 h 21600"/>
              <a:gd name="T2" fmla="*/ 2147483647 w 21595"/>
              <a:gd name="T3" fmla="*/ 0 h 21600"/>
              <a:gd name="T4" fmla="*/ 2147483647 w 21595"/>
              <a:gd name="T5" fmla="*/ 2147483647 h 21600"/>
              <a:gd name="T6" fmla="*/ 0 60000 65536"/>
              <a:gd name="T7" fmla="*/ 0 60000 65536"/>
              <a:gd name="T8" fmla="*/ 0 60000 65536"/>
              <a:gd name="T9" fmla="*/ 0 w 21595"/>
              <a:gd name="T10" fmla="*/ 0 h 21600"/>
              <a:gd name="T11" fmla="*/ 21595 w 2159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95" h="21600" fill="none" extrusionOk="0">
                <a:moveTo>
                  <a:pt x="-1" y="21151"/>
                </a:moveTo>
                <a:cubicBezTo>
                  <a:pt x="243" y="9421"/>
                  <a:pt x="9806" y="30"/>
                  <a:pt x="21539" y="0"/>
                </a:cubicBezTo>
              </a:path>
              <a:path w="21595" h="21600" stroke="0" extrusionOk="0">
                <a:moveTo>
                  <a:pt x="-1" y="21151"/>
                </a:moveTo>
                <a:cubicBezTo>
                  <a:pt x="243" y="9421"/>
                  <a:pt x="9806" y="30"/>
                  <a:pt x="21539" y="0"/>
                </a:cubicBezTo>
                <a:lnTo>
                  <a:pt x="21595" y="21600"/>
                </a:lnTo>
                <a:lnTo>
                  <a:pt x="-1" y="21151"/>
                </a:lnTo>
                <a:close/>
              </a:path>
            </a:pathLst>
          </a:custGeom>
          <a:noFill/>
          <a:ln w="12700" cap="rnd">
            <a:solidFill>
              <a:schemeClr val="tx2"/>
            </a:solidFill>
            <a:round/>
            <a:headEnd type="stealth" w="med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851" name="Arc 35"/>
          <p:cNvSpPr>
            <a:spLocks/>
          </p:cNvSpPr>
          <p:nvPr/>
        </p:nvSpPr>
        <p:spPr bwMode="auto">
          <a:xfrm rot="10800000">
            <a:off x="1366838" y="2667000"/>
            <a:ext cx="6096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rnd">
            <a:solidFill>
              <a:srgbClr val="063DE8"/>
            </a:solidFill>
            <a:round/>
            <a:headEnd type="stealth" w="med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Rectangle 36"/>
          <p:cNvSpPr>
            <a:spLocks noChangeArrowheads="1"/>
          </p:cNvSpPr>
          <p:nvPr/>
        </p:nvSpPr>
        <p:spPr bwMode="auto">
          <a:xfrm>
            <a:off x="6761163" y="2713038"/>
            <a:ext cx="12890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Pages with</a:t>
            </a:r>
          </a:p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Free Space</a:t>
            </a:r>
          </a:p>
        </p:txBody>
      </p:sp>
      <p:sp>
        <p:nvSpPr>
          <p:cNvPr id="34853" name="Rectangle 37"/>
          <p:cNvSpPr>
            <a:spLocks noChangeArrowheads="1"/>
          </p:cNvSpPr>
          <p:nvPr/>
        </p:nvSpPr>
        <p:spPr bwMode="auto">
          <a:xfrm>
            <a:off x="6759575" y="1266825"/>
            <a:ext cx="1222375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Full Pages</a:t>
            </a:r>
          </a:p>
        </p:txBody>
      </p:sp>
      <p:sp>
        <p:nvSpPr>
          <p:cNvPr id="34854" name="Arc 38"/>
          <p:cNvSpPr>
            <a:spLocks/>
          </p:cNvSpPr>
          <p:nvPr/>
        </p:nvSpPr>
        <p:spPr bwMode="auto">
          <a:xfrm>
            <a:off x="6249988" y="8382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rgbClr val="CF0E30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4855" name="Group 42"/>
          <p:cNvGrpSpPr>
            <a:grpSpLocks/>
          </p:cNvGrpSpPr>
          <p:nvPr/>
        </p:nvGrpSpPr>
        <p:grpSpPr bwMode="auto">
          <a:xfrm>
            <a:off x="6927850" y="1058863"/>
            <a:ext cx="228600" cy="152400"/>
            <a:chOff x="4560" y="1296"/>
            <a:chExt cx="144" cy="96"/>
          </a:xfrm>
        </p:grpSpPr>
        <p:sp>
          <p:nvSpPr>
            <p:cNvPr id="34862" name="Line 39"/>
            <p:cNvSpPr>
              <a:spLocks noChangeShapeType="1"/>
            </p:cNvSpPr>
            <p:nvPr/>
          </p:nvSpPr>
          <p:spPr bwMode="auto">
            <a:xfrm>
              <a:off x="4560" y="1296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3" name="Line 40"/>
            <p:cNvSpPr>
              <a:spLocks noChangeShapeType="1"/>
            </p:cNvSpPr>
            <p:nvPr/>
          </p:nvSpPr>
          <p:spPr bwMode="auto">
            <a:xfrm>
              <a:off x="4584" y="1344"/>
              <a:ext cx="96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4" name="Line 41"/>
            <p:cNvSpPr>
              <a:spLocks noChangeShapeType="1"/>
            </p:cNvSpPr>
            <p:nvPr/>
          </p:nvSpPr>
          <p:spPr bwMode="auto">
            <a:xfrm>
              <a:off x="4608" y="1392"/>
              <a:ext cx="4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56" name="Group 46"/>
          <p:cNvGrpSpPr>
            <a:grpSpLocks/>
          </p:cNvGrpSpPr>
          <p:nvPr/>
        </p:nvGrpSpPr>
        <p:grpSpPr bwMode="auto">
          <a:xfrm>
            <a:off x="6851650" y="2506663"/>
            <a:ext cx="228600" cy="152400"/>
            <a:chOff x="4512" y="2208"/>
            <a:chExt cx="144" cy="96"/>
          </a:xfrm>
        </p:grpSpPr>
        <p:sp>
          <p:nvSpPr>
            <p:cNvPr id="34859" name="Line 43"/>
            <p:cNvSpPr>
              <a:spLocks noChangeShapeType="1"/>
            </p:cNvSpPr>
            <p:nvPr/>
          </p:nvSpPr>
          <p:spPr bwMode="auto">
            <a:xfrm>
              <a:off x="4512" y="2208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0" name="Line 44"/>
            <p:cNvSpPr>
              <a:spLocks noChangeShapeType="1"/>
            </p:cNvSpPr>
            <p:nvPr/>
          </p:nvSpPr>
          <p:spPr bwMode="auto">
            <a:xfrm>
              <a:off x="4536" y="2256"/>
              <a:ext cx="96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1" name="Line 45"/>
            <p:cNvSpPr>
              <a:spLocks noChangeShapeType="1"/>
            </p:cNvSpPr>
            <p:nvPr/>
          </p:nvSpPr>
          <p:spPr bwMode="auto">
            <a:xfrm>
              <a:off x="4560" y="2304"/>
              <a:ext cx="4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57" name="Arc 47"/>
          <p:cNvSpPr>
            <a:spLocks/>
          </p:cNvSpPr>
          <p:nvPr/>
        </p:nvSpPr>
        <p:spPr bwMode="auto">
          <a:xfrm>
            <a:off x="6173788" y="2286000"/>
            <a:ext cx="838200" cy="227013"/>
          </a:xfrm>
          <a:custGeom>
            <a:avLst/>
            <a:gdLst>
              <a:gd name="T0" fmla="*/ 0 w 43184"/>
              <a:gd name="T1" fmla="*/ 2147483647 h 24133"/>
              <a:gd name="T2" fmla="*/ 2147483647 w 43184"/>
              <a:gd name="T3" fmla="*/ 2147483647 h 24133"/>
              <a:gd name="T4" fmla="*/ 2147483647 w 43184"/>
              <a:gd name="T5" fmla="*/ 2147483647 h 24133"/>
              <a:gd name="T6" fmla="*/ 0 60000 65536"/>
              <a:gd name="T7" fmla="*/ 0 60000 65536"/>
              <a:gd name="T8" fmla="*/ 0 60000 65536"/>
              <a:gd name="T9" fmla="*/ 0 w 43184"/>
              <a:gd name="T10" fmla="*/ 0 h 24133"/>
              <a:gd name="T11" fmla="*/ 43184 w 43184"/>
              <a:gd name="T12" fmla="*/ 24133 h 24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84" h="24133" fill="none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</a:path>
              <a:path w="43184" h="24133" stroke="0" extrusionOk="0">
                <a:moveTo>
                  <a:pt x="0" y="20757"/>
                </a:moveTo>
                <a:cubicBezTo>
                  <a:pt x="453" y="9164"/>
                  <a:pt x="9982" y="-1"/>
                  <a:pt x="21584" y="0"/>
                </a:cubicBezTo>
                <a:cubicBezTo>
                  <a:pt x="33513" y="0"/>
                  <a:pt x="43184" y="9670"/>
                  <a:pt x="43184" y="21600"/>
                </a:cubicBezTo>
                <a:cubicBezTo>
                  <a:pt x="43184" y="22446"/>
                  <a:pt x="43134" y="23292"/>
                  <a:pt x="43034" y="24132"/>
                </a:cubicBezTo>
                <a:lnTo>
                  <a:pt x="21584" y="21600"/>
                </a:lnTo>
                <a:lnTo>
                  <a:pt x="0" y="20757"/>
                </a:lnTo>
                <a:close/>
              </a:path>
            </a:pathLst>
          </a:custGeom>
          <a:noFill/>
          <a:ln w="12700" cap="rnd">
            <a:solidFill>
              <a:srgbClr val="063DE8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7772400" cy="1104900"/>
          </a:xfrm>
        </p:spPr>
        <p:txBody>
          <a:bodyPr/>
          <a:lstStyle/>
          <a:p>
            <a:r>
              <a:rPr lang="en-US" smtClean="0"/>
              <a:t>Heap File Using a Page Directory</a:t>
            </a: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4267200"/>
            <a:ext cx="9144000" cy="2438400"/>
          </a:xfrm>
        </p:spPr>
        <p:txBody>
          <a:bodyPr/>
          <a:lstStyle/>
          <a:p>
            <a:r>
              <a:rPr lang="en-US" smtClean="0"/>
              <a:t>The entry for a page can include the number of free bytes on the page.</a:t>
            </a:r>
          </a:p>
          <a:p>
            <a:r>
              <a:rPr lang="en-US" smtClean="0"/>
              <a:t>The directory is a collection of pages; linked list implementation is just one alternative.</a:t>
            </a:r>
          </a:p>
          <a:p>
            <a:pPr lvl="1">
              <a:buSzPct val="75000"/>
            </a:pPr>
            <a:r>
              <a:rPr lang="en-US" i="1" smtClean="0">
                <a:solidFill>
                  <a:schemeClr val="accent2"/>
                </a:solidFill>
              </a:rPr>
              <a:t>Much smaller than linked list of all HF pages</a:t>
            </a:r>
            <a:r>
              <a:rPr lang="en-US" smtClean="0">
                <a:solidFill>
                  <a:schemeClr val="accent2"/>
                </a:solidFill>
              </a:rPr>
              <a:t>!</a:t>
            </a:r>
          </a:p>
        </p:txBody>
      </p:sp>
      <p:grpSp>
        <p:nvGrpSpPr>
          <p:cNvPr id="35846" name="Group 45"/>
          <p:cNvGrpSpPr>
            <a:grpSpLocks/>
          </p:cNvGrpSpPr>
          <p:nvPr/>
        </p:nvGrpSpPr>
        <p:grpSpPr bwMode="auto">
          <a:xfrm>
            <a:off x="2271713" y="1149350"/>
            <a:ext cx="4198937" cy="3016250"/>
            <a:chOff x="1431" y="724"/>
            <a:chExt cx="2645" cy="1900"/>
          </a:xfrm>
        </p:grpSpPr>
        <p:grpSp>
          <p:nvGrpSpPr>
            <p:cNvPr id="35848" name="Group 12"/>
            <p:cNvGrpSpPr>
              <a:grpSpLocks/>
            </p:cNvGrpSpPr>
            <p:nvPr/>
          </p:nvGrpSpPr>
          <p:grpSpPr bwMode="auto">
            <a:xfrm>
              <a:off x="2068" y="912"/>
              <a:ext cx="616" cy="432"/>
              <a:chOff x="2068" y="912"/>
              <a:chExt cx="616" cy="432"/>
            </a:xfrm>
          </p:grpSpPr>
          <p:sp>
            <p:nvSpPr>
              <p:cNvPr id="35881" name="Rectangle 6"/>
              <p:cNvSpPr>
                <a:spLocks noChangeArrowheads="1"/>
              </p:cNvSpPr>
              <p:nvPr/>
            </p:nvSpPr>
            <p:spPr bwMode="auto">
              <a:xfrm>
                <a:off x="2068" y="916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2" name="Rectangle 7"/>
              <p:cNvSpPr>
                <a:spLocks noChangeArrowheads="1"/>
              </p:cNvSpPr>
              <p:nvPr/>
            </p:nvSpPr>
            <p:spPr bwMode="auto">
              <a:xfrm>
                <a:off x="2068" y="1024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3" name="Rectangle 8"/>
              <p:cNvSpPr>
                <a:spLocks noChangeArrowheads="1"/>
              </p:cNvSpPr>
              <p:nvPr/>
            </p:nvSpPr>
            <p:spPr bwMode="auto">
              <a:xfrm>
                <a:off x="2068" y="1132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4" name="Rectangle 9"/>
              <p:cNvSpPr>
                <a:spLocks noChangeArrowheads="1"/>
              </p:cNvSpPr>
              <p:nvPr/>
            </p:nvSpPr>
            <p:spPr bwMode="auto">
              <a:xfrm>
                <a:off x="2068" y="1240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5" name="Line 10"/>
              <p:cNvSpPr>
                <a:spLocks noChangeShapeType="1"/>
              </p:cNvSpPr>
              <p:nvPr/>
            </p:nvSpPr>
            <p:spPr bwMode="auto">
              <a:xfrm>
                <a:off x="2259" y="912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6" name="Line 11"/>
              <p:cNvSpPr>
                <a:spLocks noChangeShapeType="1"/>
              </p:cNvSpPr>
              <p:nvPr/>
            </p:nvSpPr>
            <p:spPr bwMode="auto">
              <a:xfrm>
                <a:off x="2493" y="912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49" name="Group 19"/>
            <p:cNvGrpSpPr>
              <a:grpSpLocks/>
            </p:cNvGrpSpPr>
            <p:nvPr/>
          </p:nvGrpSpPr>
          <p:grpSpPr bwMode="auto">
            <a:xfrm>
              <a:off x="2068" y="1440"/>
              <a:ext cx="616" cy="432"/>
              <a:chOff x="2068" y="1440"/>
              <a:chExt cx="616" cy="432"/>
            </a:xfrm>
          </p:grpSpPr>
          <p:sp>
            <p:nvSpPr>
              <p:cNvPr id="35875" name="Rectangle 13"/>
              <p:cNvSpPr>
                <a:spLocks noChangeArrowheads="1"/>
              </p:cNvSpPr>
              <p:nvPr/>
            </p:nvSpPr>
            <p:spPr bwMode="auto">
              <a:xfrm>
                <a:off x="2068" y="1444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76" name="Rectangle 14"/>
              <p:cNvSpPr>
                <a:spLocks noChangeArrowheads="1"/>
              </p:cNvSpPr>
              <p:nvPr/>
            </p:nvSpPr>
            <p:spPr bwMode="auto">
              <a:xfrm>
                <a:off x="2068" y="1552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77" name="Rectangle 15"/>
              <p:cNvSpPr>
                <a:spLocks noChangeArrowheads="1"/>
              </p:cNvSpPr>
              <p:nvPr/>
            </p:nvSpPr>
            <p:spPr bwMode="auto">
              <a:xfrm>
                <a:off x="2068" y="1660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78" name="Rectangle 16"/>
              <p:cNvSpPr>
                <a:spLocks noChangeArrowheads="1"/>
              </p:cNvSpPr>
              <p:nvPr/>
            </p:nvSpPr>
            <p:spPr bwMode="auto">
              <a:xfrm>
                <a:off x="2068" y="1768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79" name="Line 17"/>
              <p:cNvSpPr>
                <a:spLocks noChangeShapeType="1"/>
              </p:cNvSpPr>
              <p:nvPr/>
            </p:nvSpPr>
            <p:spPr bwMode="auto">
              <a:xfrm>
                <a:off x="2259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0" name="Line 18"/>
              <p:cNvSpPr>
                <a:spLocks noChangeShapeType="1"/>
              </p:cNvSpPr>
              <p:nvPr/>
            </p:nvSpPr>
            <p:spPr bwMode="auto">
              <a:xfrm>
                <a:off x="2493" y="1440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50" name="Group 26"/>
            <p:cNvGrpSpPr>
              <a:grpSpLocks/>
            </p:cNvGrpSpPr>
            <p:nvPr/>
          </p:nvGrpSpPr>
          <p:grpSpPr bwMode="auto">
            <a:xfrm>
              <a:off x="2068" y="1968"/>
              <a:ext cx="616" cy="432"/>
              <a:chOff x="2068" y="1968"/>
              <a:chExt cx="616" cy="432"/>
            </a:xfrm>
          </p:grpSpPr>
          <p:sp>
            <p:nvSpPr>
              <p:cNvPr id="35869" name="Rectangle 20"/>
              <p:cNvSpPr>
                <a:spLocks noChangeArrowheads="1"/>
              </p:cNvSpPr>
              <p:nvPr/>
            </p:nvSpPr>
            <p:spPr bwMode="auto">
              <a:xfrm>
                <a:off x="2068" y="1972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70" name="Rectangle 21"/>
              <p:cNvSpPr>
                <a:spLocks noChangeArrowheads="1"/>
              </p:cNvSpPr>
              <p:nvPr/>
            </p:nvSpPr>
            <p:spPr bwMode="auto">
              <a:xfrm>
                <a:off x="2068" y="2080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71" name="Rectangle 22"/>
              <p:cNvSpPr>
                <a:spLocks noChangeArrowheads="1"/>
              </p:cNvSpPr>
              <p:nvPr/>
            </p:nvSpPr>
            <p:spPr bwMode="auto">
              <a:xfrm>
                <a:off x="2068" y="2188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72" name="Rectangle 23"/>
              <p:cNvSpPr>
                <a:spLocks noChangeArrowheads="1"/>
              </p:cNvSpPr>
              <p:nvPr/>
            </p:nvSpPr>
            <p:spPr bwMode="auto">
              <a:xfrm>
                <a:off x="2068" y="2296"/>
                <a:ext cx="616" cy="100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73" name="Line 24"/>
              <p:cNvSpPr>
                <a:spLocks noChangeShapeType="1"/>
              </p:cNvSpPr>
              <p:nvPr/>
            </p:nvSpPr>
            <p:spPr bwMode="auto">
              <a:xfrm>
                <a:off x="2259" y="1968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4" name="Line 25"/>
              <p:cNvSpPr>
                <a:spLocks noChangeShapeType="1"/>
              </p:cNvSpPr>
              <p:nvPr/>
            </p:nvSpPr>
            <p:spPr bwMode="auto">
              <a:xfrm>
                <a:off x="2493" y="1968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51" name="Rectangle 27"/>
            <p:cNvSpPr>
              <a:spLocks noChangeArrowheads="1"/>
            </p:cNvSpPr>
            <p:nvPr/>
          </p:nvSpPr>
          <p:spPr bwMode="auto">
            <a:xfrm>
              <a:off x="3460" y="724"/>
              <a:ext cx="616" cy="42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2" name="Rectangle 28"/>
            <p:cNvSpPr>
              <a:spLocks noChangeArrowheads="1"/>
            </p:cNvSpPr>
            <p:nvPr/>
          </p:nvSpPr>
          <p:spPr bwMode="auto">
            <a:xfrm>
              <a:off x="3460" y="1300"/>
              <a:ext cx="616" cy="42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3" name="Rectangle 29"/>
            <p:cNvSpPr>
              <a:spLocks noChangeArrowheads="1"/>
            </p:cNvSpPr>
            <p:nvPr/>
          </p:nvSpPr>
          <p:spPr bwMode="auto">
            <a:xfrm>
              <a:off x="3460" y="2164"/>
              <a:ext cx="616" cy="42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4" name="Rectangle 30"/>
            <p:cNvSpPr>
              <a:spLocks noChangeArrowheads="1"/>
            </p:cNvSpPr>
            <p:nvPr/>
          </p:nvSpPr>
          <p:spPr bwMode="auto">
            <a:xfrm>
              <a:off x="3495" y="754"/>
              <a:ext cx="530" cy="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>
                  <a:solidFill>
                    <a:schemeClr val="tx2"/>
                  </a:solidFill>
                  <a:latin typeface="Book Antiqua" pitchFamily="18" charset="0"/>
                </a:rPr>
                <a:t>Data</a:t>
              </a:r>
            </a:p>
            <a:p>
              <a:r>
                <a:rPr lang="en-US" sz="1800">
                  <a:solidFill>
                    <a:schemeClr val="tx2"/>
                  </a:solidFill>
                  <a:latin typeface="Book Antiqua" pitchFamily="18" charset="0"/>
                </a:rPr>
                <a:t>Page 1</a:t>
              </a:r>
            </a:p>
          </p:txBody>
        </p:sp>
        <p:sp>
          <p:nvSpPr>
            <p:cNvPr id="35855" name="Rectangle 31"/>
            <p:cNvSpPr>
              <a:spLocks noChangeArrowheads="1"/>
            </p:cNvSpPr>
            <p:nvPr/>
          </p:nvSpPr>
          <p:spPr bwMode="auto">
            <a:xfrm>
              <a:off x="3495" y="1330"/>
              <a:ext cx="530" cy="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>
                  <a:solidFill>
                    <a:schemeClr val="tx2"/>
                  </a:solidFill>
                  <a:latin typeface="Book Antiqua" pitchFamily="18" charset="0"/>
                </a:rPr>
                <a:t>Data</a:t>
              </a:r>
            </a:p>
            <a:p>
              <a:r>
                <a:rPr lang="en-US" sz="1800">
                  <a:solidFill>
                    <a:schemeClr val="tx2"/>
                  </a:solidFill>
                  <a:latin typeface="Book Antiqua" pitchFamily="18" charset="0"/>
                </a:rPr>
                <a:t>Page 2</a:t>
              </a:r>
            </a:p>
          </p:txBody>
        </p:sp>
        <p:sp>
          <p:nvSpPr>
            <p:cNvPr id="35856" name="Rectangle 32"/>
            <p:cNvSpPr>
              <a:spLocks noChangeArrowheads="1"/>
            </p:cNvSpPr>
            <p:nvPr/>
          </p:nvSpPr>
          <p:spPr bwMode="auto">
            <a:xfrm>
              <a:off x="3495" y="2194"/>
              <a:ext cx="578" cy="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>
                  <a:solidFill>
                    <a:schemeClr val="tx2"/>
                  </a:solidFill>
                  <a:latin typeface="Book Antiqua" pitchFamily="18" charset="0"/>
                </a:rPr>
                <a:t>Data</a:t>
              </a:r>
            </a:p>
            <a:p>
              <a:r>
                <a:rPr lang="en-US" sz="1800">
                  <a:solidFill>
                    <a:schemeClr val="tx2"/>
                  </a:solidFill>
                  <a:latin typeface="Book Antiqua" pitchFamily="18" charset="0"/>
                </a:rPr>
                <a:t>Page N</a:t>
              </a:r>
            </a:p>
          </p:txBody>
        </p:sp>
        <p:sp>
          <p:nvSpPr>
            <p:cNvPr id="35857" name="Rectangle 33"/>
            <p:cNvSpPr>
              <a:spLocks noChangeArrowheads="1"/>
            </p:cNvSpPr>
            <p:nvPr/>
          </p:nvSpPr>
          <p:spPr bwMode="auto">
            <a:xfrm>
              <a:off x="1431" y="946"/>
              <a:ext cx="594" cy="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solidFill>
                    <a:schemeClr val="folHlink"/>
                  </a:solidFill>
                  <a:latin typeface="Book Antiqua" pitchFamily="18" charset="0"/>
                </a:rPr>
                <a:t>Header</a:t>
              </a:r>
            </a:p>
            <a:p>
              <a:r>
                <a:rPr lang="en-US" sz="1800" b="1">
                  <a:solidFill>
                    <a:schemeClr val="folHlink"/>
                  </a:solidFill>
                  <a:latin typeface="Book Antiqua" pitchFamily="18" charset="0"/>
                </a:rPr>
                <a:t>Page</a:t>
              </a:r>
            </a:p>
          </p:txBody>
        </p:sp>
        <p:sp>
          <p:nvSpPr>
            <p:cNvPr id="35858" name="Rectangle 34"/>
            <p:cNvSpPr>
              <a:spLocks noChangeArrowheads="1"/>
            </p:cNvSpPr>
            <p:nvPr/>
          </p:nvSpPr>
          <p:spPr bwMode="auto">
            <a:xfrm>
              <a:off x="2006" y="2434"/>
              <a:ext cx="805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400" b="1">
                  <a:solidFill>
                    <a:schemeClr val="folHlink"/>
                  </a:solidFill>
                  <a:latin typeface="Book Antiqua" pitchFamily="18" charset="0"/>
                </a:rPr>
                <a:t>DIRECTORY</a:t>
              </a:r>
            </a:p>
          </p:txBody>
        </p:sp>
        <p:grpSp>
          <p:nvGrpSpPr>
            <p:cNvPr id="35859" name="Group 37"/>
            <p:cNvGrpSpPr>
              <a:grpSpLocks/>
            </p:cNvGrpSpPr>
            <p:nvPr/>
          </p:nvGrpSpPr>
          <p:grpSpPr bwMode="auto">
            <a:xfrm>
              <a:off x="1826" y="1298"/>
              <a:ext cx="243" cy="190"/>
              <a:chOff x="1826" y="1298"/>
              <a:chExt cx="243" cy="190"/>
            </a:xfrm>
          </p:grpSpPr>
          <p:sp>
            <p:nvSpPr>
              <p:cNvPr id="35867" name="Arc 35"/>
              <p:cNvSpPr>
                <a:spLocks/>
              </p:cNvSpPr>
              <p:nvPr/>
            </p:nvSpPr>
            <p:spPr bwMode="auto">
              <a:xfrm>
                <a:off x="1826" y="1298"/>
                <a:ext cx="240" cy="96"/>
              </a:xfrm>
              <a:custGeom>
                <a:avLst/>
                <a:gdLst>
                  <a:gd name="T0" fmla="*/ 0 w 21581"/>
                  <a:gd name="T1" fmla="*/ 0 h 21600"/>
                  <a:gd name="T2" fmla="*/ 0 w 21581"/>
                  <a:gd name="T3" fmla="*/ 0 h 21600"/>
                  <a:gd name="T4" fmla="*/ 0 w 2158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581"/>
                  <a:gd name="T10" fmla="*/ 0 h 21600"/>
                  <a:gd name="T11" fmla="*/ 21581 w 2158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81" h="21600" fill="none" extrusionOk="0">
                    <a:moveTo>
                      <a:pt x="-1" y="20700"/>
                    </a:moveTo>
                    <a:cubicBezTo>
                      <a:pt x="480" y="9166"/>
                      <a:pt x="9946" y="48"/>
                      <a:pt x="21491" y="0"/>
                    </a:cubicBezTo>
                  </a:path>
                  <a:path w="21581" h="21600" stroke="0" extrusionOk="0">
                    <a:moveTo>
                      <a:pt x="-1" y="20700"/>
                    </a:moveTo>
                    <a:cubicBezTo>
                      <a:pt x="480" y="9166"/>
                      <a:pt x="9946" y="48"/>
                      <a:pt x="21491" y="0"/>
                    </a:cubicBezTo>
                    <a:lnTo>
                      <a:pt x="21581" y="21600"/>
                    </a:lnTo>
                    <a:lnTo>
                      <a:pt x="-1" y="207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8" name="Arc 36"/>
              <p:cNvSpPr>
                <a:spLocks/>
              </p:cNvSpPr>
              <p:nvPr/>
            </p:nvSpPr>
            <p:spPr bwMode="auto">
              <a:xfrm>
                <a:off x="1829" y="1392"/>
                <a:ext cx="240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accent2"/>
                </a:solidFill>
                <a:round/>
                <a:headEnd type="stealth" w="med" len="med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60" name="Group 40"/>
            <p:cNvGrpSpPr>
              <a:grpSpLocks/>
            </p:cNvGrpSpPr>
            <p:nvPr/>
          </p:nvGrpSpPr>
          <p:grpSpPr bwMode="auto">
            <a:xfrm>
              <a:off x="1826" y="1826"/>
              <a:ext cx="243" cy="190"/>
              <a:chOff x="1826" y="1826"/>
              <a:chExt cx="243" cy="190"/>
            </a:xfrm>
          </p:grpSpPr>
          <p:sp>
            <p:nvSpPr>
              <p:cNvPr id="35865" name="Arc 38"/>
              <p:cNvSpPr>
                <a:spLocks/>
              </p:cNvSpPr>
              <p:nvPr/>
            </p:nvSpPr>
            <p:spPr bwMode="auto">
              <a:xfrm>
                <a:off x="1826" y="1826"/>
                <a:ext cx="240" cy="96"/>
              </a:xfrm>
              <a:custGeom>
                <a:avLst/>
                <a:gdLst>
                  <a:gd name="T0" fmla="*/ 0 w 21581"/>
                  <a:gd name="T1" fmla="*/ 0 h 21600"/>
                  <a:gd name="T2" fmla="*/ 0 w 21581"/>
                  <a:gd name="T3" fmla="*/ 0 h 21600"/>
                  <a:gd name="T4" fmla="*/ 0 w 2158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581"/>
                  <a:gd name="T10" fmla="*/ 0 h 21600"/>
                  <a:gd name="T11" fmla="*/ 21581 w 2158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81" h="21600" fill="none" extrusionOk="0">
                    <a:moveTo>
                      <a:pt x="-1" y="20700"/>
                    </a:moveTo>
                    <a:cubicBezTo>
                      <a:pt x="480" y="9166"/>
                      <a:pt x="9946" y="48"/>
                      <a:pt x="21491" y="0"/>
                    </a:cubicBezTo>
                  </a:path>
                  <a:path w="21581" h="21600" stroke="0" extrusionOk="0">
                    <a:moveTo>
                      <a:pt x="-1" y="20700"/>
                    </a:moveTo>
                    <a:cubicBezTo>
                      <a:pt x="480" y="9166"/>
                      <a:pt x="9946" y="48"/>
                      <a:pt x="21491" y="0"/>
                    </a:cubicBezTo>
                    <a:lnTo>
                      <a:pt x="21581" y="21600"/>
                    </a:lnTo>
                    <a:lnTo>
                      <a:pt x="-1" y="207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6" name="Arc 39"/>
              <p:cNvSpPr>
                <a:spLocks/>
              </p:cNvSpPr>
              <p:nvPr/>
            </p:nvSpPr>
            <p:spPr bwMode="auto">
              <a:xfrm>
                <a:off x="1829" y="1920"/>
                <a:ext cx="240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accent2"/>
                </a:solidFill>
                <a:round/>
                <a:headEnd type="stealth" w="med" len="med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61" name="Arc 41"/>
            <p:cNvSpPr>
              <a:spLocks/>
            </p:cNvSpPr>
            <p:nvPr/>
          </p:nvSpPr>
          <p:spPr bwMode="auto">
            <a:xfrm>
              <a:off x="2162" y="770"/>
              <a:ext cx="1296" cy="192"/>
            </a:xfrm>
            <a:custGeom>
              <a:avLst/>
              <a:gdLst>
                <a:gd name="T0" fmla="*/ 0 w 21595"/>
                <a:gd name="T1" fmla="*/ 0 h 21600"/>
                <a:gd name="T2" fmla="*/ 0 w 21595"/>
                <a:gd name="T3" fmla="*/ 0 h 21600"/>
                <a:gd name="T4" fmla="*/ 0 w 2159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595"/>
                <a:gd name="T10" fmla="*/ 0 h 21600"/>
                <a:gd name="T11" fmla="*/ 21595 w 2159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5" h="21600" fill="none" extrusionOk="0">
                  <a:moveTo>
                    <a:pt x="-1" y="21149"/>
                  </a:moveTo>
                  <a:cubicBezTo>
                    <a:pt x="244" y="9405"/>
                    <a:pt x="9830" y="9"/>
                    <a:pt x="21578" y="0"/>
                  </a:cubicBezTo>
                </a:path>
                <a:path w="21595" h="21600" stroke="0" extrusionOk="0">
                  <a:moveTo>
                    <a:pt x="-1" y="21149"/>
                  </a:moveTo>
                  <a:cubicBezTo>
                    <a:pt x="244" y="9405"/>
                    <a:pt x="9830" y="9"/>
                    <a:pt x="21578" y="0"/>
                  </a:cubicBezTo>
                  <a:lnTo>
                    <a:pt x="21595" y="21600"/>
                  </a:lnTo>
                  <a:lnTo>
                    <a:pt x="-1" y="21149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Arc 42"/>
            <p:cNvSpPr>
              <a:spLocks/>
            </p:cNvSpPr>
            <p:nvPr/>
          </p:nvSpPr>
          <p:spPr bwMode="auto">
            <a:xfrm>
              <a:off x="2354" y="960"/>
              <a:ext cx="1104" cy="3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round/>
              <a:headEnd type="stealth" w="med" len="med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Arc 43"/>
            <p:cNvSpPr>
              <a:spLocks/>
            </p:cNvSpPr>
            <p:nvPr/>
          </p:nvSpPr>
          <p:spPr bwMode="auto">
            <a:xfrm>
              <a:off x="2594" y="960"/>
              <a:ext cx="432" cy="7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round/>
              <a:headEnd type="stealth" w="med" len="med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Arc 44"/>
            <p:cNvSpPr>
              <a:spLocks/>
            </p:cNvSpPr>
            <p:nvPr/>
          </p:nvSpPr>
          <p:spPr bwMode="auto">
            <a:xfrm>
              <a:off x="2592" y="2018"/>
              <a:ext cx="864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Page Formats: Fixed Length Records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" y="5105400"/>
            <a:ext cx="8534400" cy="1447800"/>
          </a:xfrm>
        </p:spPr>
        <p:txBody>
          <a:bodyPr/>
          <a:lstStyle/>
          <a:p>
            <a:pPr>
              <a:buFont typeface="Monotype Sorts"/>
              <a:buChar char="*"/>
            </a:pPr>
            <a:r>
              <a:rPr lang="en-US" i="1" u="sng" dirty="0" smtClean="0">
                <a:solidFill>
                  <a:schemeClr val="accent2"/>
                </a:solidFill>
              </a:rPr>
              <a:t>Record id </a:t>
            </a:r>
            <a:r>
              <a:rPr lang="en-US" i="1" dirty="0" smtClean="0">
                <a:solidFill>
                  <a:schemeClr val="accent2"/>
                </a:solidFill>
              </a:rPr>
              <a:t>= &lt;page id, slot #&gt;</a:t>
            </a:r>
            <a:r>
              <a:rPr lang="en-US" i="1" dirty="0" smtClean="0"/>
              <a:t>.  </a:t>
            </a:r>
            <a:endParaRPr lang="en-US" i="1" dirty="0" smtClean="0"/>
          </a:p>
          <a:p>
            <a:pPr>
              <a:buFont typeface="Monotype Sorts"/>
              <a:buChar char="*"/>
            </a:pPr>
            <a:r>
              <a:rPr lang="en-US" i="1" dirty="0" smtClean="0"/>
              <a:t>For packed format, moving </a:t>
            </a:r>
            <a:r>
              <a:rPr lang="en-US" i="1" dirty="0" smtClean="0"/>
              <a:t>records for free space management changes rid; </a:t>
            </a:r>
            <a:r>
              <a:rPr lang="en-US" i="1" dirty="0" smtClean="0"/>
              <a:t>   may </a:t>
            </a:r>
            <a:r>
              <a:rPr lang="en-US" i="1" dirty="0" smtClean="0"/>
              <a:t>not be acceptable.</a:t>
            </a: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1377950" y="17589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1377950" y="19875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1377950" y="22161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1377950" y="2444750"/>
            <a:ext cx="17399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1377950" y="29781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1377950" y="3206750"/>
            <a:ext cx="1739900" cy="5207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1377950" y="3740150"/>
            <a:ext cx="17399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2590800" y="3733800"/>
            <a:ext cx="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5035550" y="17589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5035550" y="19875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5035550" y="22161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5035550" y="2444750"/>
            <a:ext cx="17399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Rectangle 18"/>
          <p:cNvSpPr>
            <a:spLocks noChangeArrowheads="1"/>
          </p:cNvSpPr>
          <p:nvPr/>
        </p:nvSpPr>
        <p:spPr bwMode="auto">
          <a:xfrm>
            <a:off x="5035550" y="29781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5035550" y="3206750"/>
            <a:ext cx="1739900" cy="2921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Rectangle 20"/>
          <p:cNvSpPr>
            <a:spLocks noChangeArrowheads="1"/>
          </p:cNvSpPr>
          <p:nvPr/>
        </p:nvSpPr>
        <p:spPr bwMode="auto">
          <a:xfrm>
            <a:off x="5035550" y="3740150"/>
            <a:ext cx="17399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6324600" y="3733800"/>
            <a:ext cx="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886" name="Line 22"/>
          <p:cNvSpPr>
            <a:spLocks noChangeShapeType="1"/>
          </p:cNvSpPr>
          <p:nvPr/>
        </p:nvSpPr>
        <p:spPr bwMode="auto">
          <a:xfrm>
            <a:off x="6553200" y="3733800"/>
            <a:ext cx="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887" name="Line 23"/>
          <p:cNvSpPr>
            <a:spLocks noChangeShapeType="1"/>
          </p:cNvSpPr>
          <p:nvPr/>
        </p:nvSpPr>
        <p:spPr bwMode="auto">
          <a:xfrm>
            <a:off x="6096000" y="3733800"/>
            <a:ext cx="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888" name="Line 24"/>
          <p:cNvSpPr>
            <a:spLocks noChangeShapeType="1"/>
          </p:cNvSpPr>
          <p:nvPr/>
        </p:nvSpPr>
        <p:spPr bwMode="auto">
          <a:xfrm>
            <a:off x="5867400" y="3733800"/>
            <a:ext cx="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889" name="Line 25"/>
          <p:cNvSpPr>
            <a:spLocks noChangeShapeType="1"/>
          </p:cNvSpPr>
          <p:nvPr/>
        </p:nvSpPr>
        <p:spPr bwMode="auto">
          <a:xfrm>
            <a:off x="5410200" y="3733800"/>
            <a:ext cx="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>
            <a:off x="5181600" y="3733800"/>
            <a:ext cx="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288925" y="1730375"/>
            <a:ext cx="738188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Slot 1</a:t>
            </a:r>
          </a:p>
        </p:txBody>
      </p:sp>
      <p:sp>
        <p:nvSpPr>
          <p:cNvPr id="36892" name="Rectangle 28"/>
          <p:cNvSpPr>
            <a:spLocks noChangeArrowheads="1"/>
          </p:cNvSpPr>
          <p:nvPr/>
        </p:nvSpPr>
        <p:spPr bwMode="auto">
          <a:xfrm>
            <a:off x="288925" y="1958975"/>
            <a:ext cx="738188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Slot 2</a:t>
            </a:r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288925" y="2949575"/>
            <a:ext cx="814388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Slot N</a:t>
            </a:r>
          </a:p>
        </p:txBody>
      </p:sp>
      <p:sp>
        <p:nvSpPr>
          <p:cNvPr id="36894" name="Rectangle 30"/>
          <p:cNvSpPr>
            <a:spLocks noChangeArrowheads="1"/>
          </p:cNvSpPr>
          <p:nvPr/>
        </p:nvSpPr>
        <p:spPr bwMode="auto">
          <a:xfrm>
            <a:off x="1965325" y="2378075"/>
            <a:ext cx="625475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Book Antiqua" pitchFamily="18" charset="0"/>
              </a:rPr>
              <a:t>. . .</a:t>
            </a:r>
          </a:p>
        </p:txBody>
      </p:sp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5546725" y="2378075"/>
            <a:ext cx="625475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Book Antiqua" pitchFamily="18" charset="0"/>
              </a:rPr>
              <a:t>. . .</a:t>
            </a:r>
          </a:p>
        </p:txBody>
      </p:sp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2651125" y="3863975"/>
            <a:ext cx="371475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N</a:t>
            </a:r>
          </a:p>
        </p:txBody>
      </p:sp>
      <p:sp>
        <p:nvSpPr>
          <p:cNvPr id="36897" name="Rectangle 33"/>
          <p:cNvSpPr>
            <a:spLocks noChangeArrowheads="1"/>
          </p:cNvSpPr>
          <p:nvPr/>
        </p:nvSpPr>
        <p:spPr bwMode="auto">
          <a:xfrm>
            <a:off x="6461125" y="3865563"/>
            <a:ext cx="3968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M</a:t>
            </a:r>
          </a:p>
        </p:txBody>
      </p:sp>
      <p:sp>
        <p:nvSpPr>
          <p:cNvPr id="36898" name="Rectangle 34"/>
          <p:cNvSpPr>
            <a:spLocks noChangeArrowheads="1"/>
          </p:cNvSpPr>
          <p:nvPr/>
        </p:nvSpPr>
        <p:spPr bwMode="auto">
          <a:xfrm>
            <a:off x="6308725" y="3865563"/>
            <a:ext cx="2952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1</a:t>
            </a:r>
          </a:p>
        </p:txBody>
      </p:sp>
      <p:sp>
        <p:nvSpPr>
          <p:cNvPr id="36899" name="Rectangle 35"/>
          <p:cNvSpPr>
            <a:spLocks noChangeArrowheads="1"/>
          </p:cNvSpPr>
          <p:nvPr/>
        </p:nvSpPr>
        <p:spPr bwMode="auto">
          <a:xfrm>
            <a:off x="5851525" y="3867150"/>
            <a:ext cx="295275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0</a:t>
            </a:r>
          </a:p>
        </p:txBody>
      </p:sp>
      <p:sp>
        <p:nvSpPr>
          <p:cNvPr id="36900" name="Rectangle 36"/>
          <p:cNvSpPr>
            <a:spLocks noChangeArrowheads="1"/>
          </p:cNvSpPr>
          <p:nvPr/>
        </p:nvSpPr>
        <p:spPr bwMode="auto">
          <a:xfrm>
            <a:off x="5394325" y="3863975"/>
            <a:ext cx="466725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. . .</a:t>
            </a:r>
          </a:p>
        </p:txBody>
      </p:sp>
      <p:sp>
        <p:nvSpPr>
          <p:cNvPr id="36901" name="Rectangle 37"/>
          <p:cNvSpPr>
            <a:spLocks noChangeArrowheads="1"/>
          </p:cNvSpPr>
          <p:nvPr/>
        </p:nvSpPr>
        <p:spPr bwMode="auto">
          <a:xfrm>
            <a:off x="5089525" y="4246563"/>
            <a:ext cx="148272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M  ...    3  2  1</a:t>
            </a:r>
          </a:p>
        </p:txBody>
      </p:sp>
      <p:sp>
        <p:nvSpPr>
          <p:cNvPr id="36902" name="Rectangle 38"/>
          <p:cNvSpPr>
            <a:spLocks noChangeArrowheads="1"/>
          </p:cNvSpPr>
          <p:nvPr/>
        </p:nvSpPr>
        <p:spPr bwMode="auto">
          <a:xfrm>
            <a:off x="1584325" y="4549775"/>
            <a:ext cx="1141413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PACKED</a:t>
            </a:r>
          </a:p>
        </p:txBody>
      </p:sp>
      <p:sp>
        <p:nvSpPr>
          <p:cNvPr id="36903" name="Rectangle 39"/>
          <p:cNvSpPr>
            <a:spLocks noChangeArrowheads="1"/>
          </p:cNvSpPr>
          <p:nvPr/>
        </p:nvSpPr>
        <p:spPr bwMode="auto">
          <a:xfrm>
            <a:off x="4708525" y="4625975"/>
            <a:ext cx="2513013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UNPACKED, BITMAP</a:t>
            </a:r>
          </a:p>
        </p:txBody>
      </p:sp>
      <p:sp>
        <p:nvSpPr>
          <p:cNvPr id="36904" name="Rectangle 40"/>
          <p:cNvSpPr>
            <a:spLocks noChangeArrowheads="1"/>
          </p:cNvSpPr>
          <p:nvPr/>
        </p:nvSpPr>
        <p:spPr bwMode="auto">
          <a:xfrm>
            <a:off x="4175125" y="1730375"/>
            <a:ext cx="738188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Slot 1</a:t>
            </a:r>
          </a:p>
        </p:txBody>
      </p:sp>
      <p:sp>
        <p:nvSpPr>
          <p:cNvPr id="36905" name="Rectangle 41"/>
          <p:cNvSpPr>
            <a:spLocks noChangeArrowheads="1"/>
          </p:cNvSpPr>
          <p:nvPr/>
        </p:nvSpPr>
        <p:spPr bwMode="auto">
          <a:xfrm>
            <a:off x="4175125" y="1958975"/>
            <a:ext cx="738188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Slot 2</a:t>
            </a:r>
          </a:p>
        </p:txBody>
      </p:sp>
      <p:sp>
        <p:nvSpPr>
          <p:cNvPr id="36906" name="Rectangle 42"/>
          <p:cNvSpPr>
            <a:spLocks noChangeArrowheads="1"/>
          </p:cNvSpPr>
          <p:nvPr/>
        </p:nvSpPr>
        <p:spPr bwMode="auto">
          <a:xfrm>
            <a:off x="4175125" y="2949575"/>
            <a:ext cx="814388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Slot N</a:t>
            </a:r>
          </a:p>
        </p:txBody>
      </p:sp>
      <p:sp>
        <p:nvSpPr>
          <p:cNvPr id="36907" name="Rectangle 43"/>
          <p:cNvSpPr>
            <a:spLocks noChangeArrowheads="1"/>
          </p:cNvSpPr>
          <p:nvPr/>
        </p:nvSpPr>
        <p:spPr bwMode="auto">
          <a:xfrm>
            <a:off x="5035550" y="2216150"/>
            <a:ext cx="1739900" cy="2159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Rectangle 44"/>
          <p:cNvSpPr>
            <a:spLocks noChangeArrowheads="1"/>
          </p:cNvSpPr>
          <p:nvPr/>
        </p:nvSpPr>
        <p:spPr bwMode="auto">
          <a:xfrm>
            <a:off x="3338513" y="2339975"/>
            <a:ext cx="763587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latin typeface="Book Antiqua" pitchFamily="18" charset="0"/>
              </a:rPr>
              <a:t>Free</a:t>
            </a:r>
          </a:p>
          <a:p>
            <a:r>
              <a:rPr lang="en-US" sz="1800">
                <a:latin typeface="Book Antiqua" pitchFamily="18" charset="0"/>
              </a:rPr>
              <a:t>Space</a:t>
            </a:r>
          </a:p>
        </p:txBody>
      </p:sp>
      <p:sp>
        <p:nvSpPr>
          <p:cNvPr id="36909" name="Freeform 45"/>
          <p:cNvSpPr>
            <a:spLocks/>
          </p:cNvSpPr>
          <p:nvPr/>
        </p:nvSpPr>
        <p:spPr bwMode="auto">
          <a:xfrm>
            <a:off x="3962400" y="2438400"/>
            <a:ext cx="1068388" cy="131763"/>
          </a:xfrm>
          <a:custGeom>
            <a:avLst/>
            <a:gdLst>
              <a:gd name="T0" fmla="*/ 0 w 673"/>
              <a:gd name="T1" fmla="*/ 2147483647 h 83"/>
              <a:gd name="T2" fmla="*/ 2147483647 w 673"/>
              <a:gd name="T3" fmla="*/ 2147483647 h 83"/>
              <a:gd name="T4" fmla="*/ 2147483647 w 673"/>
              <a:gd name="T5" fmla="*/ 2147483647 h 83"/>
              <a:gd name="T6" fmla="*/ 2147483647 w 673"/>
              <a:gd name="T7" fmla="*/ 2147483647 h 83"/>
              <a:gd name="T8" fmla="*/ 2147483647 w 673"/>
              <a:gd name="T9" fmla="*/ 2147483647 h 83"/>
              <a:gd name="T10" fmla="*/ 2147483647 w 673"/>
              <a:gd name="T11" fmla="*/ 2147483647 h 83"/>
              <a:gd name="T12" fmla="*/ 2147483647 w 673"/>
              <a:gd name="T13" fmla="*/ 2147483647 h 83"/>
              <a:gd name="T14" fmla="*/ 2147483647 w 673"/>
              <a:gd name="T15" fmla="*/ 2147483647 h 83"/>
              <a:gd name="T16" fmla="*/ 2147483647 w 673"/>
              <a:gd name="T17" fmla="*/ 2147483647 h 83"/>
              <a:gd name="T18" fmla="*/ 2147483647 w 673"/>
              <a:gd name="T19" fmla="*/ 2147483647 h 83"/>
              <a:gd name="T20" fmla="*/ 2147483647 w 673"/>
              <a:gd name="T21" fmla="*/ 2147483647 h 83"/>
              <a:gd name="T22" fmla="*/ 2147483647 w 673"/>
              <a:gd name="T23" fmla="*/ 2147483647 h 83"/>
              <a:gd name="T24" fmla="*/ 2147483647 w 673"/>
              <a:gd name="T25" fmla="*/ 2147483647 h 83"/>
              <a:gd name="T26" fmla="*/ 2147483647 w 673"/>
              <a:gd name="T27" fmla="*/ 2147483647 h 83"/>
              <a:gd name="T28" fmla="*/ 2147483647 w 673"/>
              <a:gd name="T29" fmla="*/ 2147483647 h 83"/>
              <a:gd name="T30" fmla="*/ 2147483647 w 673"/>
              <a:gd name="T31" fmla="*/ 2147483647 h 83"/>
              <a:gd name="T32" fmla="*/ 2147483647 w 673"/>
              <a:gd name="T33" fmla="*/ 2147483647 h 83"/>
              <a:gd name="T34" fmla="*/ 2147483647 w 673"/>
              <a:gd name="T35" fmla="*/ 2147483647 h 83"/>
              <a:gd name="T36" fmla="*/ 2147483647 w 673"/>
              <a:gd name="T37" fmla="*/ 0 h 83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673"/>
              <a:gd name="T58" fmla="*/ 0 h 83"/>
              <a:gd name="T59" fmla="*/ 673 w 673"/>
              <a:gd name="T60" fmla="*/ 83 h 83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673" h="83">
                <a:moveTo>
                  <a:pt x="0" y="48"/>
                </a:moveTo>
                <a:lnTo>
                  <a:pt x="59" y="20"/>
                </a:lnTo>
                <a:lnTo>
                  <a:pt x="96" y="7"/>
                </a:lnTo>
                <a:lnTo>
                  <a:pt x="134" y="7"/>
                </a:lnTo>
                <a:lnTo>
                  <a:pt x="171" y="20"/>
                </a:lnTo>
                <a:lnTo>
                  <a:pt x="209" y="45"/>
                </a:lnTo>
                <a:lnTo>
                  <a:pt x="246" y="57"/>
                </a:lnTo>
                <a:lnTo>
                  <a:pt x="296" y="82"/>
                </a:lnTo>
                <a:lnTo>
                  <a:pt x="334" y="82"/>
                </a:lnTo>
                <a:lnTo>
                  <a:pt x="371" y="82"/>
                </a:lnTo>
                <a:lnTo>
                  <a:pt x="397" y="82"/>
                </a:lnTo>
                <a:lnTo>
                  <a:pt x="434" y="82"/>
                </a:lnTo>
                <a:lnTo>
                  <a:pt x="472" y="82"/>
                </a:lnTo>
                <a:lnTo>
                  <a:pt x="522" y="70"/>
                </a:lnTo>
                <a:lnTo>
                  <a:pt x="559" y="70"/>
                </a:lnTo>
                <a:lnTo>
                  <a:pt x="597" y="57"/>
                </a:lnTo>
                <a:lnTo>
                  <a:pt x="634" y="32"/>
                </a:lnTo>
                <a:lnTo>
                  <a:pt x="672" y="7"/>
                </a:lnTo>
                <a:lnTo>
                  <a:pt x="672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10" name="Freeform 46"/>
          <p:cNvSpPr>
            <a:spLocks/>
          </p:cNvSpPr>
          <p:nvPr/>
        </p:nvSpPr>
        <p:spPr bwMode="auto">
          <a:xfrm>
            <a:off x="3886200" y="2895600"/>
            <a:ext cx="1144588" cy="458788"/>
          </a:xfrm>
          <a:custGeom>
            <a:avLst/>
            <a:gdLst>
              <a:gd name="T0" fmla="*/ 0 w 721"/>
              <a:gd name="T1" fmla="*/ 0 h 289"/>
              <a:gd name="T2" fmla="*/ 2147483647 w 721"/>
              <a:gd name="T3" fmla="*/ 2147483647 h 289"/>
              <a:gd name="T4" fmla="*/ 2147483647 w 721"/>
              <a:gd name="T5" fmla="*/ 2147483647 h 289"/>
              <a:gd name="T6" fmla="*/ 2147483647 w 721"/>
              <a:gd name="T7" fmla="*/ 2147483647 h 289"/>
              <a:gd name="T8" fmla="*/ 2147483647 w 721"/>
              <a:gd name="T9" fmla="*/ 2147483647 h 289"/>
              <a:gd name="T10" fmla="*/ 2147483647 w 721"/>
              <a:gd name="T11" fmla="*/ 2147483647 h 289"/>
              <a:gd name="T12" fmla="*/ 2147483647 w 721"/>
              <a:gd name="T13" fmla="*/ 2147483647 h 289"/>
              <a:gd name="T14" fmla="*/ 2147483647 w 721"/>
              <a:gd name="T15" fmla="*/ 2147483647 h 289"/>
              <a:gd name="T16" fmla="*/ 2147483647 w 721"/>
              <a:gd name="T17" fmla="*/ 2147483647 h 289"/>
              <a:gd name="T18" fmla="*/ 2147483647 w 721"/>
              <a:gd name="T19" fmla="*/ 2147483647 h 289"/>
              <a:gd name="T20" fmla="*/ 2147483647 w 721"/>
              <a:gd name="T21" fmla="*/ 2147483647 h 289"/>
              <a:gd name="T22" fmla="*/ 2147483647 w 721"/>
              <a:gd name="T23" fmla="*/ 2147483647 h 289"/>
              <a:gd name="T24" fmla="*/ 2147483647 w 721"/>
              <a:gd name="T25" fmla="*/ 2147483647 h 289"/>
              <a:gd name="T26" fmla="*/ 2147483647 w 721"/>
              <a:gd name="T27" fmla="*/ 2147483647 h 289"/>
              <a:gd name="T28" fmla="*/ 2147483647 w 721"/>
              <a:gd name="T29" fmla="*/ 2147483647 h 289"/>
              <a:gd name="T30" fmla="*/ 2147483647 w 721"/>
              <a:gd name="T31" fmla="*/ 2147483647 h 289"/>
              <a:gd name="T32" fmla="*/ 2147483647 w 721"/>
              <a:gd name="T33" fmla="*/ 2147483647 h 289"/>
              <a:gd name="T34" fmla="*/ 2147483647 w 721"/>
              <a:gd name="T35" fmla="*/ 2147483647 h 289"/>
              <a:gd name="T36" fmla="*/ 2147483647 w 721"/>
              <a:gd name="T37" fmla="*/ 2147483647 h 289"/>
              <a:gd name="T38" fmla="*/ 2147483647 w 721"/>
              <a:gd name="T39" fmla="*/ 2147483647 h 289"/>
              <a:gd name="T40" fmla="*/ 2147483647 w 721"/>
              <a:gd name="T41" fmla="*/ 2147483647 h 289"/>
              <a:gd name="T42" fmla="*/ 2147483647 w 721"/>
              <a:gd name="T43" fmla="*/ 2147483647 h 289"/>
              <a:gd name="T44" fmla="*/ 2147483647 w 721"/>
              <a:gd name="T45" fmla="*/ 2147483647 h 289"/>
              <a:gd name="T46" fmla="*/ 2147483647 w 721"/>
              <a:gd name="T47" fmla="*/ 2147483647 h 289"/>
              <a:gd name="T48" fmla="*/ 2147483647 w 721"/>
              <a:gd name="T49" fmla="*/ 2147483647 h 28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21"/>
              <a:gd name="T76" fmla="*/ 0 h 289"/>
              <a:gd name="T77" fmla="*/ 721 w 721"/>
              <a:gd name="T78" fmla="*/ 289 h 28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21" h="289">
                <a:moveTo>
                  <a:pt x="0" y="0"/>
                </a:moveTo>
                <a:lnTo>
                  <a:pt x="7" y="38"/>
                </a:lnTo>
                <a:lnTo>
                  <a:pt x="19" y="62"/>
                </a:lnTo>
                <a:lnTo>
                  <a:pt x="44" y="88"/>
                </a:lnTo>
                <a:lnTo>
                  <a:pt x="57" y="112"/>
                </a:lnTo>
                <a:lnTo>
                  <a:pt x="69" y="137"/>
                </a:lnTo>
                <a:lnTo>
                  <a:pt x="82" y="162"/>
                </a:lnTo>
                <a:lnTo>
                  <a:pt x="107" y="187"/>
                </a:lnTo>
                <a:lnTo>
                  <a:pt x="144" y="212"/>
                </a:lnTo>
                <a:lnTo>
                  <a:pt x="182" y="220"/>
                </a:lnTo>
                <a:lnTo>
                  <a:pt x="219" y="237"/>
                </a:lnTo>
                <a:lnTo>
                  <a:pt x="257" y="246"/>
                </a:lnTo>
                <a:lnTo>
                  <a:pt x="294" y="246"/>
                </a:lnTo>
                <a:lnTo>
                  <a:pt x="332" y="254"/>
                </a:lnTo>
                <a:lnTo>
                  <a:pt x="369" y="254"/>
                </a:lnTo>
                <a:lnTo>
                  <a:pt x="407" y="254"/>
                </a:lnTo>
                <a:lnTo>
                  <a:pt x="445" y="254"/>
                </a:lnTo>
                <a:lnTo>
                  <a:pt x="482" y="254"/>
                </a:lnTo>
                <a:lnTo>
                  <a:pt x="520" y="262"/>
                </a:lnTo>
                <a:lnTo>
                  <a:pt x="557" y="262"/>
                </a:lnTo>
                <a:lnTo>
                  <a:pt x="595" y="270"/>
                </a:lnTo>
                <a:lnTo>
                  <a:pt x="632" y="279"/>
                </a:lnTo>
                <a:lnTo>
                  <a:pt x="670" y="279"/>
                </a:lnTo>
                <a:lnTo>
                  <a:pt x="707" y="279"/>
                </a:lnTo>
                <a:lnTo>
                  <a:pt x="720" y="288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11" name="Freeform 47"/>
          <p:cNvSpPr>
            <a:spLocks/>
          </p:cNvSpPr>
          <p:nvPr/>
        </p:nvSpPr>
        <p:spPr bwMode="auto">
          <a:xfrm>
            <a:off x="3124200" y="2971800"/>
            <a:ext cx="458788" cy="471488"/>
          </a:xfrm>
          <a:custGeom>
            <a:avLst/>
            <a:gdLst>
              <a:gd name="T0" fmla="*/ 2147483647 w 289"/>
              <a:gd name="T1" fmla="*/ 0 h 297"/>
              <a:gd name="T2" fmla="*/ 2147483647 w 289"/>
              <a:gd name="T3" fmla="*/ 2147483647 h 297"/>
              <a:gd name="T4" fmla="*/ 2147483647 w 289"/>
              <a:gd name="T5" fmla="*/ 2147483647 h 297"/>
              <a:gd name="T6" fmla="*/ 2147483647 w 289"/>
              <a:gd name="T7" fmla="*/ 2147483647 h 297"/>
              <a:gd name="T8" fmla="*/ 2147483647 w 289"/>
              <a:gd name="T9" fmla="*/ 2147483647 h 297"/>
              <a:gd name="T10" fmla="*/ 2147483647 w 289"/>
              <a:gd name="T11" fmla="*/ 2147483647 h 297"/>
              <a:gd name="T12" fmla="*/ 2147483647 w 289"/>
              <a:gd name="T13" fmla="*/ 2147483647 h 297"/>
              <a:gd name="T14" fmla="*/ 2147483647 w 289"/>
              <a:gd name="T15" fmla="*/ 2147483647 h 297"/>
              <a:gd name="T16" fmla="*/ 2147483647 w 289"/>
              <a:gd name="T17" fmla="*/ 2147483647 h 297"/>
              <a:gd name="T18" fmla="*/ 2147483647 w 289"/>
              <a:gd name="T19" fmla="*/ 2147483647 h 297"/>
              <a:gd name="T20" fmla="*/ 2147483647 w 289"/>
              <a:gd name="T21" fmla="*/ 2147483647 h 297"/>
              <a:gd name="T22" fmla="*/ 0 w 289"/>
              <a:gd name="T23" fmla="*/ 2147483647 h 29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89"/>
              <a:gd name="T37" fmla="*/ 0 h 297"/>
              <a:gd name="T38" fmla="*/ 289 w 289"/>
              <a:gd name="T39" fmla="*/ 297 h 29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89" h="297">
                <a:moveTo>
                  <a:pt x="288" y="0"/>
                </a:moveTo>
                <a:lnTo>
                  <a:pt x="262" y="71"/>
                </a:lnTo>
                <a:lnTo>
                  <a:pt x="249" y="108"/>
                </a:lnTo>
                <a:lnTo>
                  <a:pt x="237" y="146"/>
                </a:lnTo>
                <a:lnTo>
                  <a:pt x="224" y="183"/>
                </a:lnTo>
                <a:lnTo>
                  <a:pt x="199" y="221"/>
                </a:lnTo>
                <a:lnTo>
                  <a:pt x="162" y="246"/>
                </a:lnTo>
                <a:lnTo>
                  <a:pt x="124" y="271"/>
                </a:lnTo>
                <a:lnTo>
                  <a:pt x="87" y="283"/>
                </a:lnTo>
                <a:lnTo>
                  <a:pt x="49" y="296"/>
                </a:lnTo>
                <a:lnTo>
                  <a:pt x="12" y="296"/>
                </a:lnTo>
                <a:lnTo>
                  <a:pt x="0" y="288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12" name="Rectangle 48"/>
          <p:cNvSpPr>
            <a:spLocks noChangeArrowheads="1"/>
          </p:cNvSpPr>
          <p:nvPr/>
        </p:nvSpPr>
        <p:spPr bwMode="auto">
          <a:xfrm>
            <a:off x="5035550" y="3511550"/>
            <a:ext cx="1739900" cy="2159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3" name="Rectangle 49"/>
          <p:cNvSpPr>
            <a:spLocks noChangeArrowheads="1"/>
          </p:cNvSpPr>
          <p:nvPr/>
        </p:nvSpPr>
        <p:spPr bwMode="auto">
          <a:xfrm>
            <a:off x="4175125" y="3482975"/>
            <a:ext cx="839788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Slot M</a:t>
            </a:r>
          </a:p>
        </p:txBody>
      </p:sp>
      <p:sp>
        <p:nvSpPr>
          <p:cNvPr id="36914" name="Rectangle 50"/>
          <p:cNvSpPr>
            <a:spLocks noChangeArrowheads="1"/>
          </p:cNvSpPr>
          <p:nvPr/>
        </p:nvSpPr>
        <p:spPr bwMode="auto">
          <a:xfrm>
            <a:off x="6080125" y="3865563"/>
            <a:ext cx="2952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1</a:t>
            </a:r>
          </a:p>
        </p:txBody>
      </p:sp>
      <p:sp>
        <p:nvSpPr>
          <p:cNvPr id="36915" name="Rectangle 51"/>
          <p:cNvSpPr>
            <a:spLocks noChangeArrowheads="1"/>
          </p:cNvSpPr>
          <p:nvPr/>
        </p:nvSpPr>
        <p:spPr bwMode="auto">
          <a:xfrm>
            <a:off x="5165725" y="3865563"/>
            <a:ext cx="2952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1</a:t>
            </a:r>
          </a:p>
        </p:txBody>
      </p:sp>
      <p:sp>
        <p:nvSpPr>
          <p:cNvPr id="36916" name="Rectangle 52"/>
          <p:cNvSpPr>
            <a:spLocks noChangeArrowheads="1"/>
          </p:cNvSpPr>
          <p:nvPr/>
        </p:nvSpPr>
        <p:spPr bwMode="auto">
          <a:xfrm>
            <a:off x="3033713" y="4321175"/>
            <a:ext cx="1192212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Book Antiqua" pitchFamily="18" charset="0"/>
              </a:rPr>
              <a:t>number </a:t>
            </a:r>
          </a:p>
          <a:p>
            <a:r>
              <a:rPr lang="en-US" sz="1800">
                <a:solidFill>
                  <a:srgbClr val="0000FF"/>
                </a:solidFill>
                <a:latin typeface="Book Antiqua" pitchFamily="18" charset="0"/>
              </a:rPr>
              <a:t>of records</a:t>
            </a:r>
          </a:p>
        </p:txBody>
      </p:sp>
      <p:sp>
        <p:nvSpPr>
          <p:cNvPr id="36917" name="Freeform 53"/>
          <p:cNvSpPr>
            <a:spLocks/>
          </p:cNvSpPr>
          <p:nvPr/>
        </p:nvSpPr>
        <p:spPr bwMode="auto">
          <a:xfrm>
            <a:off x="2971800" y="3962400"/>
            <a:ext cx="396875" cy="458788"/>
          </a:xfrm>
          <a:custGeom>
            <a:avLst/>
            <a:gdLst>
              <a:gd name="T0" fmla="*/ 2147483647 w 250"/>
              <a:gd name="T1" fmla="*/ 2147483647 h 289"/>
              <a:gd name="T2" fmla="*/ 2147483647 w 250"/>
              <a:gd name="T3" fmla="*/ 2147483647 h 289"/>
              <a:gd name="T4" fmla="*/ 2147483647 w 250"/>
              <a:gd name="T5" fmla="*/ 2147483647 h 289"/>
              <a:gd name="T6" fmla="*/ 2147483647 w 250"/>
              <a:gd name="T7" fmla="*/ 2147483647 h 289"/>
              <a:gd name="T8" fmla="*/ 2147483647 w 250"/>
              <a:gd name="T9" fmla="*/ 2147483647 h 289"/>
              <a:gd name="T10" fmla="*/ 2147483647 w 250"/>
              <a:gd name="T11" fmla="*/ 2147483647 h 289"/>
              <a:gd name="T12" fmla="*/ 2147483647 w 250"/>
              <a:gd name="T13" fmla="*/ 2147483647 h 289"/>
              <a:gd name="T14" fmla="*/ 2147483647 w 250"/>
              <a:gd name="T15" fmla="*/ 2147483647 h 289"/>
              <a:gd name="T16" fmla="*/ 2147483647 w 250"/>
              <a:gd name="T17" fmla="*/ 2147483647 h 289"/>
              <a:gd name="T18" fmla="*/ 2147483647 w 250"/>
              <a:gd name="T19" fmla="*/ 2147483647 h 289"/>
              <a:gd name="T20" fmla="*/ 2147483647 w 250"/>
              <a:gd name="T21" fmla="*/ 2147483647 h 289"/>
              <a:gd name="T22" fmla="*/ 0 w 250"/>
              <a:gd name="T23" fmla="*/ 0 h 28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50"/>
              <a:gd name="T37" fmla="*/ 0 h 289"/>
              <a:gd name="T38" fmla="*/ 250 w 250"/>
              <a:gd name="T39" fmla="*/ 289 h 28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50" h="289">
                <a:moveTo>
                  <a:pt x="240" y="288"/>
                </a:moveTo>
                <a:lnTo>
                  <a:pt x="249" y="234"/>
                </a:lnTo>
                <a:lnTo>
                  <a:pt x="249" y="197"/>
                </a:lnTo>
                <a:lnTo>
                  <a:pt x="249" y="147"/>
                </a:lnTo>
                <a:lnTo>
                  <a:pt x="237" y="109"/>
                </a:lnTo>
                <a:lnTo>
                  <a:pt x="199" y="84"/>
                </a:lnTo>
                <a:lnTo>
                  <a:pt x="162" y="59"/>
                </a:lnTo>
                <a:lnTo>
                  <a:pt x="124" y="47"/>
                </a:lnTo>
                <a:lnTo>
                  <a:pt x="87" y="34"/>
                </a:lnTo>
                <a:lnTo>
                  <a:pt x="49" y="34"/>
                </a:lnTo>
                <a:lnTo>
                  <a:pt x="12" y="34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rgbClr val="0000FF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18" name="Rectangle 54"/>
          <p:cNvSpPr>
            <a:spLocks noChangeArrowheads="1"/>
          </p:cNvSpPr>
          <p:nvPr/>
        </p:nvSpPr>
        <p:spPr bwMode="auto">
          <a:xfrm>
            <a:off x="7377113" y="4321175"/>
            <a:ext cx="979487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Book Antiqua" pitchFamily="18" charset="0"/>
              </a:rPr>
              <a:t>number</a:t>
            </a:r>
          </a:p>
          <a:p>
            <a:r>
              <a:rPr lang="en-US" sz="1800">
                <a:solidFill>
                  <a:srgbClr val="0000FF"/>
                </a:solidFill>
                <a:latin typeface="Book Antiqua" pitchFamily="18" charset="0"/>
              </a:rPr>
              <a:t>of slots</a:t>
            </a:r>
          </a:p>
        </p:txBody>
      </p:sp>
      <p:sp>
        <p:nvSpPr>
          <p:cNvPr id="36919" name="Freeform 55"/>
          <p:cNvSpPr>
            <a:spLocks/>
          </p:cNvSpPr>
          <p:nvPr/>
        </p:nvSpPr>
        <p:spPr bwMode="auto">
          <a:xfrm>
            <a:off x="6781800" y="4038600"/>
            <a:ext cx="687388" cy="382588"/>
          </a:xfrm>
          <a:custGeom>
            <a:avLst/>
            <a:gdLst>
              <a:gd name="T0" fmla="*/ 2147483647 w 433"/>
              <a:gd name="T1" fmla="*/ 2147483647 h 241"/>
              <a:gd name="T2" fmla="*/ 2147483647 w 433"/>
              <a:gd name="T3" fmla="*/ 2147483647 h 241"/>
              <a:gd name="T4" fmla="*/ 2147483647 w 433"/>
              <a:gd name="T5" fmla="*/ 2147483647 h 241"/>
              <a:gd name="T6" fmla="*/ 2147483647 w 433"/>
              <a:gd name="T7" fmla="*/ 2147483647 h 241"/>
              <a:gd name="T8" fmla="*/ 2147483647 w 433"/>
              <a:gd name="T9" fmla="*/ 2147483647 h 241"/>
              <a:gd name="T10" fmla="*/ 2147483647 w 433"/>
              <a:gd name="T11" fmla="*/ 2147483647 h 241"/>
              <a:gd name="T12" fmla="*/ 2147483647 w 433"/>
              <a:gd name="T13" fmla="*/ 2147483647 h 241"/>
              <a:gd name="T14" fmla="*/ 2147483647 w 433"/>
              <a:gd name="T15" fmla="*/ 2147483647 h 241"/>
              <a:gd name="T16" fmla="*/ 2147483647 w 433"/>
              <a:gd name="T17" fmla="*/ 2147483647 h 241"/>
              <a:gd name="T18" fmla="*/ 2147483647 w 433"/>
              <a:gd name="T19" fmla="*/ 2147483647 h 241"/>
              <a:gd name="T20" fmla="*/ 2147483647 w 433"/>
              <a:gd name="T21" fmla="*/ 2147483647 h 241"/>
              <a:gd name="T22" fmla="*/ 2147483647 w 433"/>
              <a:gd name="T23" fmla="*/ 2147483647 h 241"/>
              <a:gd name="T24" fmla="*/ 0 w 433"/>
              <a:gd name="T25" fmla="*/ 0 h 24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33"/>
              <a:gd name="T40" fmla="*/ 0 h 241"/>
              <a:gd name="T41" fmla="*/ 433 w 433"/>
              <a:gd name="T42" fmla="*/ 241 h 24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33" h="241">
                <a:moveTo>
                  <a:pt x="432" y="240"/>
                </a:moveTo>
                <a:lnTo>
                  <a:pt x="409" y="186"/>
                </a:lnTo>
                <a:lnTo>
                  <a:pt x="371" y="149"/>
                </a:lnTo>
                <a:lnTo>
                  <a:pt x="333" y="111"/>
                </a:lnTo>
                <a:lnTo>
                  <a:pt x="296" y="86"/>
                </a:lnTo>
                <a:lnTo>
                  <a:pt x="258" y="61"/>
                </a:lnTo>
                <a:lnTo>
                  <a:pt x="221" y="49"/>
                </a:lnTo>
                <a:lnTo>
                  <a:pt x="183" y="36"/>
                </a:lnTo>
                <a:lnTo>
                  <a:pt x="146" y="24"/>
                </a:lnTo>
                <a:lnTo>
                  <a:pt x="108" y="24"/>
                </a:lnTo>
                <a:lnTo>
                  <a:pt x="71" y="11"/>
                </a:lnTo>
                <a:lnTo>
                  <a:pt x="33" y="11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rgbClr val="0000FF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Page Formats: Variable Length Records</a:t>
            </a: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5410200"/>
            <a:ext cx="7696200" cy="1066800"/>
          </a:xfrm>
        </p:spPr>
        <p:txBody>
          <a:bodyPr/>
          <a:lstStyle/>
          <a:p>
            <a:pPr>
              <a:buFont typeface="Monotype Sorts"/>
              <a:buChar char="*"/>
            </a:pPr>
            <a:r>
              <a:rPr lang="en-US" i="1" smtClean="0"/>
              <a:t>Can move records on page without changing rid; so, attractive for fixed-length records too</a:t>
            </a:r>
            <a:r>
              <a:rPr lang="en-US" smtClean="0"/>
              <a:t>.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1003300" y="1533525"/>
            <a:ext cx="7061200" cy="3025775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613525" y="1704975"/>
            <a:ext cx="79375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Page i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1377950" y="1798638"/>
            <a:ext cx="1968500" cy="25876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3587750" y="2476500"/>
            <a:ext cx="1663700" cy="258763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5035550" y="2951163"/>
            <a:ext cx="2501900" cy="25876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996950" y="3290888"/>
            <a:ext cx="7073900" cy="1274762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>
            <a:off x="1279525" y="1501775"/>
            <a:ext cx="1258888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Rid = (i,N)</a:t>
            </a:r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489325" y="2181225"/>
            <a:ext cx="1182688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Rid = (i,2)</a:t>
            </a:r>
          </a:p>
        </p:txBody>
      </p:sp>
      <p:sp>
        <p:nvSpPr>
          <p:cNvPr id="37902" name="Rectangle 14"/>
          <p:cNvSpPr>
            <a:spLocks noChangeArrowheads="1"/>
          </p:cNvSpPr>
          <p:nvPr/>
        </p:nvSpPr>
        <p:spPr bwMode="auto">
          <a:xfrm>
            <a:off x="5241925" y="2655888"/>
            <a:ext cx="118268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Rid = (i,1)</a:t>
            </a:r>
          </a:p>
        </p:txBody>
      </p:sp>
      <p:sp useBgFill="1">
        <p:nvSpPr>
          <p:cNvPr id="37903" name="Rectangle 15"/>
          <p:cNvSpPr>
            <a:spLocks noChangeArrowheads="1"/>
          </p:cNvSpPr>
          <p:nvPr/>
        </p:nvSpPr>
        <p:spPr bwMode="auto">
          <a:xfrm>
            <a:off x="7550150" y="4171950"/>
            <a:ext cx="5207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37904" name="Rectangle 16"/>
          <p:cNvSpPr>
            <a:spLocks noChangeArrowheads="1"/>
          </p:cNvSpPr>
          <p:nvPr/>
        </p:nvSpPr>
        <p:spPr bwMode="auto">
          <a:xfrm>
            <a:off x="6407150" y="4171950"/>
            <a:ext cx="5969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37905" name="Rectangle 17"/>
          <p:cNvSpPr>
            <a:spLocks noChangeArrowheads="1"/>
          </p:cNvSpPr>
          <p:nvPr/>
        </p:nvSpPr>
        <p:spPr bwMode="auto">
          <a:xfrm>
            <a:off x="7016750" y="4171950"/>
            <a:ext cx="5207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37906" name="Rectangle 18"/>
          <p:cNvSpPr>
            <a:spLocks noChangeArrowheads="1"/>
          </p:cNvSpPr>
          <p:nvPr/>
        </p:nvSpPr>
        <p:spPr bwMode="auto">
          <a:xfrm>
            <a:off x="5797550" y="4171950"/>
            <a:ext cx="5969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37907" name="Rectangle 19"/>
          <p:cNvSpPr>
            <a:spLocks noChangeArrowheads="1"/>
          </p:cNvSpPr>
          <p:nvPr/>
        </p:nvSpPr>
        <p:spPr bwMode="auto">
          <a:xfrm>
            <a:off x="4654550" y="4171950"/>
            <a:ext cx="11303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37908" name="Rectangle 20"/>
          <p:cNvSpPr>
            <a:spLocks noChangeArrowheads="1"/>
          </p:cNvSpPr>
          <p:nvPr/>
        </p:nvSpPr>
        <p:spPr bwMode="auto">
          <a:xfrm>
            <a:off x="4044950" y="4171950"/>
            <a:ext cx="596900" cy="393700"/>
          </a:xfrm>
          <a:prstGeom prst="rect">
            <a:avLst/>
          </a:prstGeom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8062913" y="4244975"/>
            <a:ext cx="8366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600">
                <a:solidFill>
                  <a:srgbClr val="063DE8"/>
                </a:solidFill>
                <a:latin typeface="Book Antiqua" pitchFamily="18" charset="0"/>
              </a:rPr>
              <a:t>Pointer</a:t>
            </a:r>
          </a:p>
          <a:p>
            <a:r>
              <a:rPr lang="en-US" sz="1600">
                <a:solidFill>
                  <a:srgbClr val="063DE8"/>
                </a:solidFill>
                <a:latin typeface="Book Antiqua" pitchFamily="18" charset="0"/>
              </a:rPr>
              <a:t>to start</a:t>
            </a:r>
          </a:p>
          <a:p>
            <a:r>
              <a:rPr lang="en-US" sz="1600">
                <a:solidFill>
                  <a:srgbClr val="063DE8"/>
                </a:solidFill>
                <a:latin typeface="Book Antiqua" pitchFamily="18" charset="0"/>
              </a:rPr>
              <a:t>of free</a:t>
            </a:r>
          </a:p>
          <a:p>
            <a:r>
              <a:rPr lang="en-US" sz="1600">
                <a:solidFill>
                  <a:srgbClr val="063DE8"/>
                </a:solidFill>
                <a:latin typeface="Book Antiqua" pitchFamily="18" charset="0"/>
              </a:rPr>
              <a:t>space</a:t>
            </a:r>
          </a:p>
        </p:txBody>
      </p:sp>
      <p:sp>
        <p:nvSpPr>
          <p:cNvPr id="37910" name="Rectangle 22"/>
          <p:cNvSpPr>
            <a:spLocks noChangeArrowheads="1"/>
          </p:cNvSpPr>
          <p:nvPr/>
        </p:nvSpPr>
        <p:spPr bwMode="auto">
          <a:xfrm>
            <a:off x="4632325" y="5159375"/>
            <a:ext cx="171291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400">
                <a:solidFill>
                  <a:srgbClr val="CF0E30"/>
                </a:solidFill>
                <a:latin typeface="Book Antiqua" pitchFamily="18" charset="0"/>
              </a:rPr>
              <a:t>SLOT DIRECTORY</a:t>
            </a:r>
          </a:p>
        </p:txBody>
      </p:sp>
      <p:grpSp>
        <p:nvGrpSpPr>
          <p:cNvPr id="37911" name="Group 26"/>
          <p:cNvGrpSpPr>
            <a:grpSpLocks/>
          </p:cNvGrpSpPr>
          <p:nvPr/>
        </p:nvGrpSpPr>
        <p:grpSpPr bwMode="auto">
          <a:xfrm>
            <a:off x="4038600" y="4800600"/>
            <a:ext cx="2895600" cy="304800"/>
            <a:chOff x="2544" y="3024"/>
            <a:chExt cx="1824" cy="192"/>
          </a:xfrm>
        </p:grpSpPr>
        <p:sp>
          <p:nvSpPr>
            <p:cNvPr id="37924" name="Line 23"/>
            <p:cNvSpPr>
              <a:spLocks noChangeShapeType="1"/>
            </p:cNvSpPr>
            <p:nvPr/>
          </p:nvSpPr>
          <p:spPr bwMode="auto">
            <a:xfrm>
              <a:off x="2544" y="3024"/>
              <a:ext cx="384" cy="192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5" name="Line 24"/>
            <p:cNvSpPr>
              <a:spLocks noChangeShapeType="1"/>
            </p:cNvSpPr>
            <p:nvPr/>
          </p:nvSpPr>
          <p:spPr bwMode="auto">
            <a:xfrm>
              <a:off x="2928" y="3216"/>
              <a:ext cx="1104" cy="0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6" name="Line 25"/>
            <p:cNvSpPr>
              <a:spLocks noChangeShapeType="1"/>
            </p:cNvSpPr>
            <p:nvPr/>
          </p:nvSpPr>
          <p:spPr bwMode="auto">
            <a:xfrm flipH="1">
              <a:off x="4032" y="3024"/>
              <a:ext cx="336" cy="192"/>
            </a:xfrm>
            <a:prstGeom prst="line">
              <a:avLst/>
            </a:prstGeom>
            <a:noFill/>
            <a:ln w="12700">
              <a:solidFill>
                <a:srgbClr val="CF0E3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12" name="Rectangle 27"/>
          <p:cNvSpPr>
            <a:spLocks noChangeArrowheads="1"/>
          </p:cNvSpPr>
          <p:nvPr/>
        </p:nvSpPr>
        <p:spPr bwMode="auto">
          <a:xfrm>
            <a:off x="4176713" y="4551363"/>
            <a:ext cx="271462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accent2"/>
                </a:solidFill>
                <a:latin typeface="Book Antiqua" pitchFamily="18" charset="0"/>
              </a:rPr>
              <a:t>N</a:t>
            </a:r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           . . .            2         1</a:t>
            </a:r>
          </a:p>
        </p:txBody>
      </p:sp>
      <p:sp>
        <p:nvSpPr>
          <p:cNvPr id="37913" name="Freeform 28"/>
          <p:cNvSpPr>
            <a:spLocks/>
          </p:cNvSpPr>
          <p:nvPr/>
        </p:nvSpPr>
        <p:spPr bwMode="auto">
          <a:xfrm>
            <a:off x="4910138" y="3124200"/>
            <a:ext cx="1568450" cy="1220788"/>
          </a:xfrm>
          <a:custGeom>
            <a:avLst/>
            <a:gdLst>
              <a:gd name="T0" fmla="*/ 2147483647 w 988"/>
              <a:gd name="T1" fmla="*/ 2147483647 h 769"/>
              <a:gd name="T2" fmla="*/ 2147483647 w 988"/>
              <a:gd name="T3" fmla="*/ 2147483647 h 769"/>
              <a:gd name="T4" fmla="*/ 2147483647 w 988"/>
              <a:gd name="T5" fmla="*/ 2147483647 h 769"/>
              <a:gd name="T6" fmla="*/ 2147483647 w 988"/>
              <a:gd name="T7" fmla="*/ 2147483647 h 769"/>
              <a:gd name="T8" fmla="*/ 2147483647 w 988"/>
              <a:gd name="T9" fmla="*/ 2147483647 h 769"/>
              <a:gd name="T10" fmla="*/ 2147483647 w 988"/>
              <a:gd name="T11" fmla="*/ 2147483647 h 769"/>
              <a:gd name="T12" fmla="*/ 2147483647 w 988"/>
              <a:gd name="T13" fmla="*/ 2147483647 h 769"/>
              <a:gd name="T14" fmla="*/ 2147483647 w 988"/>
              <a:gd name="T15" fmla="*/ 2147483647 h 769"/>
              <a:gd name="T16" fmla="*/ 2147483647 w 988"/>
              <a:gd name="T17" fmla="*/ 2147483647 h 769"/>
              <a:gd name="T18" fmla="*/ 2147483647 w 988"/>
              <a:gd name="T19" fmla="*/ 2147483647 h 769"/>
              <a:gd name="T20" fmla="*/ 2147483647 w 988"/>
              <a:gd name="T21" fmla="*/ 2147483647 h 769"/>
              <a:gd name="T22" fmla="*/ 2147483647 w 988"/>
              <a:gd name="T23" fmla="*/ 2147483647 h 769"/>
              <a:gd name="T24" fmla="*/ 2147483647 w 988"/>
              <a:gd name="T25" fmla="*/ 2147483647 h 769"/>
              <a:gd name="T26" fmla="*/ 2147483647 w 988"/>
              <a:gd name="T27" fmla="*/ 2147483647 h 769"/>
              <a:gd name="T28" fmla="*/ 2147483647 w 988"/>
              <a:gd name="T29" fmla="*/ 2147483647 h 769"/>
              <a:gd name="T30" fmla="*/ 2147483647 w 988"/>
              <a:gd name="T31" fmla="*/ 2147483647 h 769"/>
              <a:gd name="T32" fmla="*/ 2147483647 w 988"/>
              <a:gd name="T33" fmla="*/ 2147483647 h 769"/>
              <a:gd name="T34" fmla="*/ 2147483647 w 988"/>
              <a:gd name="T35" fmla="*/ 2147483647 h 769"/>
              <a:gd name="T36" fmla="*/ 2147483647 w 988"/>
              <a:gd name="T37" fmla="*/ 2147483647 h 769"/>
              <a:gd name="T38" fmla="*/ 2147483647 w 988"/>
              <a:gd name="T39" fmla="*/ 2147483647 h 769"/>
              <a:gd name="T40" fmla="*/ 2147483647 w 988"/>
              <a:gd name="T41" fmla="*/ 2147483647 h 769"/>
              <a:gd name="T42" fmla="*/ 2147483647 w 988"/>
              <a:gd name="T43" fmla="*/ 2147483647 h 769"/>
              <a:gd name="T44" fmla="*/ 2147483647 w 988"/>
              <a:gd name="T45" fmla="*/ 2147483647 h 769"/>
              <a:gd name="T46" fmla="*/ 2147483647 w 988"/>
              <a:gd name="T47" fmla="*/ 2147483647 h 769"/>
              <a:gd name="T48" fmla="*/ 2147483647 w 988"/>
              <a:gd name="T49" fmla="*/ 2147483647 h 769"/>
              <a:gd name="T50" fmla="*/ 2147483647 w 988"/>
              <a:gd name="T51" fmla="*/ 2147483647 h 769"/>
              <a:gd name="T52" fmla="*/ 0 w 988"/>
              <a:gd name="T53" fmla="*/ 2147483647 h 769"/>
              <a:gd name="T54" fmla="*/ 0 w 988"/>
              <a:gd name="T55" fmla="*/ 2147483647 h 769"/>
              <a:gd name="T56" fmla="*/ 0 w 988"/>
              <a:gd name="T57" fmla="*/ 2147483647 h 769"/>
              <a:gd name="T58" fmla="*/ 2147483647 w 988"/>
              <a:gd name="T59" fmla="*/ 2147483647 h 769"/>
              <a:gd name="T60" fmla="*/ 2147483647 w 988"/>
              <a:gd name="T61" fmla="*/ 2147483647 h 769"/>
              <a:gd name="T62" fmla="*/ 2147483647 w 988"/>
              <a:gd name="T63" fmla="*/ 0 h 76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88"/>
              <a:gd name="T97" fmla="*/ 0 h 769"/>
              <a:gd name="T98" fmla="*/ 988 w 988"/>
              <a:gd name="T99" fmla="*/ 769 h 769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88" h="769">
                <a:moveTo>
                  <a:pt x="987" y="768"/>
                </a:moveTo>
                <a:lnTo>
                  <a:pt x="970" y="709"/>
                </a:lnTo>
                <a:lnTo>
                  <a:pt x="948" y="662"/>
                </a:lnTo>
                <a:lnTo>
                  <a:pt x="916" y="627"/>
                </a:lnTo>
                <a:lnTo>
                  <a:pt x="883" y="604"/>
                </a:lnTo>
                <a:lnTo>
                  <a:pt x="850" y="592"/>
                </a:lnTo>
                <a:lnTo>
                  <a:pt x="817" y="580"/>
                </a:lnTo>
                <a:lnTo>
                  <a:pt x="785" y="568"/>
                </a:lnTo>
                <a:lnTo>
                  <a:pt x="741" y="568"/>
                </a:lnTo>
                <a:lnTo>
                  <a:pt x="686" y="557"/>
                </a:lnTo>
                <a:lnTo>
                  <a:pt x="654" y="544"/>
                </a:lnTo>
                <a:lnTo>
                  <a:pt x="599" y="521"/>
                </a:lnTo>
                <a:lnTo>
                  <a:pt x="555" y="510"/>
                </a:lnTo>
                <a:lnTo>
                  <a:pt x="501" y="486"/>
                </a:lnTo>
                <a:lnTo>
                  <a:pt x="436" y="450"/>
                </a:lnTo>
                <a:lnTo>
                  <a:pt x="392" y="427"/>
                </a:lnTo>
                <a:lnTo>
                  <a:pt x="349" y="416"/>
                </a:lnTo>
                <a:lnTo>
                  <a:pt x="305" y="392"/>
                </a:lnTo>
                <a:lnTo>
                  <a:pt x="261" y="368"/>
                </a:lnTo>
                <a:lnTo>
                  <a:pt x="218" y="333"/>
                </a:lnTo>
                <a:lnTo>
                  <a:pt x="185" y="309"/>
                </a:lnTo>
                <a:lnTo>
                  <a:pt x="152" y="286"/>
                </a:lnTo>
                <a:lnTo>
                  <a:pt x="119" y="274"/>
                </a:lnTo>
                <a:lnTo>
                  <a:pt x="87" y="251"/>
                </a:lnTo>
                <a:lnTo>
                  <a:pt x="54" y="239"/>
                </a:lnTo>
                <a:lnTo>
                  <a:pt x="21" y="204"/>
                </a:lnTo>
                <a:lnTo>
                  <a:pt x="0" y="169"/>
                </a:lnTo>
                <a:lnTo>
                  <a:pt x="0" y="133"/>
                </a:lnTo>
                <a:lnTo>
                  <a:pt x="0" y="98"/>
                </a:lnTo>
                <a:lnTo>
                  <a:pt x="10" y="63"/>
                </a:lnTo>
                <a:lnTo>
                  <a:pt x="32" y="28"/>
                </a:lnTo>
                <a:lnTo>
                  <a:pt x="65" y="0"/>
                </a:lnTo>
              </a:path>
            </a:pathLst>
          </a:custGeom>
          <a:noFill/>
          <a:ln w="12700" cap="rnd">
            <a:solidFill>
              <a:schemeClr val="tx2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14" name="Freeform 29"/>
          <p:cNvSpPr>
            <a:spLocks/>
          </p:cNvSpPr>
          <p:nvPr/>
        </p:nvSpPr>
        <p:spPr bwMode="auto">
          <a:xfrm>
            <a:off x="3360738" y="2667000"/>
            <a:ext cx="2508250" cy="1677988"/>
          </a:xfrm>
          <a:custGeom>
            <a:avLst/>
            <a:gdLst>
              <a:gd name="T0" fmla="*/ 2147483647 w 1580"/>
              <a:gd name="T1" fmla="*/ 2147483647 h 1057"/>
              <a:gd name="T2" fmla="*/ 2147483647 w 1580"/>
              <a:gd name="T3" fmla="*/ 2147483647 h 1057"/>
              <a:gd name="T4" fmla="*/ 2147483647 w 1580"/>
              <a:gd name="T5" fmla="*/ 2147483647 h 1057"/>
              <a:gd name="T6" fmla="*/ 2147483647 w 1580"/>
              <a:gd name="T7" fmla="*/ 2147483647 h 1057"/>
              <a:gd name="T8" fmla="*/ 2147483647 w 1580"/>
              <a:gd name="T9" fmla="*/ 2147483647 h 1057"/>
              <a:gd name="T10" fmla="*/ 2147483647 w 1580"/>
              <a:gd name="T11" fmla="*/ 2147483647 h 1057"/>
              <a:gd name="T12" fmla="*/ 2147483647 w 1580"/>
              <a:gd name="T13" fmla="*/ 2147483647 h 1057"/>
              <a:gd name="T14" fmla="*/ 2147483647 w 1580"/>
              <a:gd name="T15" fmla="*/ 2147483647 h 1057"/>
              <a:gd name="T16" fmla="*/ 2147483647 w 1580"/>
              <a:gd name="T17" fmla="*/ 2147483647 h 1057"/>
              <a:gd name="T18" fmla="*/ 2147483647 w 1580"/>
              <a:gd name="T19" fmla="*/ 2147483647 h 1057"/>
              <a:gd name="T20" fmla="*/ 2147483647 w 1580"/>
              <a:gd name="T21" fmla="*/ 2147483647 h 1057"/>
              <a:gd name="T22" fmla="*/ 2147483647 w 1580"/>
              <a:gd name="T23" fmla="*/ 2147483647 h 1057"/>
              <a:gd name="T24" fmla="*/ 2147483647 w 1580"/>
              <a:gd name="T25" fmla="*/ 2147483647 h 1057"/>
              <a:gd name="T26" fmla="*/ 2147483647 w 1580"/>
              <a:gd name="T27" fmla="*/ 2147483647 h 1057"/>
              <a:gd name="T28" fmla="*/ 2147483647 w 1580"/>
              <a:gd name="T29" fmla="*/ 2147483647 h 1057"/>
              <a:gd name="T30" fmla="*/ 2147483647 w 1580"/>
              <a:gd name="T31" fmla="*/ 2147483647 h 1057"/>
              <a:gd name="T32" fmla="*/ 2147483647 w 1580"/>
              <a:gd name="T33" fmla="*/ 2147483647 h 1057"/>
              <a:gd name="T34" fmla="*/ 2147483647 w 1580"/>
              <a:gd name="T35" fmla="*/ 2147483647 h 1057"/>
              <a:gd name="T36" fmla="*/ 2147483647 w 1580"/>
              <a:gd name="T37" fmla="*/ 2147483647 h 1057"/>
              <a:gd name="T38" fmla="*/ 2147483647 w 1580"/>
              <a:gd name="T39" fmla="*/ 2147483647 h 1057"/>
              <a:gd name="T40" fmla="*/ 2147483647 w 1580"/>
              <a:gd name="T41" fmla="*/ 2147483647 h 1057"/>
              <a:gd name="T42" fmla="*/ 2147483647 w 1580"/>
              <a:gd name="T43" fmla="*/ 2147483647 h 1057"/>
              <a:gd name="T44" fmla="*/ 2147483647 w 1580"/>
              <a:gd name="T45" fmla="*/ 2147483647 h 1057"/>
              <a:gd name="T46" fmla="*/ 2147483647 w 1580"/>
              <a:gd name="T47" fmla="*/ 2147483647 h 1057"/>
              <a:gd name="T48" fmla="*/ 2147483647 w 1580"/>
              <a:gd name="T49" fmla="*/ 2147483647 h 1057"/>
              <a:gd name="T50" fmla="*/ 2147483647 w 1580"/>
              <a:gd name="T51" fmla="*/ 2147483647 h 1057"/>
              <a:gd name="T52" fmla="*/ 2147483647 w 1580"/>
              <a:gd name="T53" fmla="*/ 2147483647 h 1057"/>
              <a:gd name="T54" fmla="*/ 2147483647 w 1580"/>
              <a:gd name="T55" fmla="*/ 2147483647 h 1057"/>
              <a:gd name="T56" fmla="*/ 2147483647 w 1580"/>
              <a:gd name="T57" fmla="*/ 2147483647 h 1057"/>
              <a:gd name="T58" fmla="*/ 2147483647 w 1580"/>
              <a:gd name="T59" fmla="*/ 2147483647 h 1057"/>
              <a:gd name="T60" fmla="*/ 2147483647 w 1580"/>
              <a:gd name="T61" fmla="*/ 2147483647 h 1057"/>
              <a:gd name="T62" fmla="*/ 2147483647 w 1580"/>
              <a:gd name="T63" fmla="*/ 2147483647 h 1057"/>
              <a:gd name="T64" fmla="*/ 2147483647 w 1580"/>
              <a:gd name="T65" fmla="*/ 2147483647 h 1057"/>
              <a:gd name="T66" fmla="*/ 2147483647 w 1580"/>
              <a:gd name="T67" fmla="*/ 2147483647 h 1057"/>
              <a:gd name="T68" fmla="*/ 2147483647 w 1580"/>
              <a:gd name="T69" fmla="*/ 2147483647 h 1057"/>
              <a:gd name="T70" fmla="*/ 2147483647 w 1580"/>
              <a:gd name="T71" fmla="*/ 2147483647 h 1057"/>
              <a:gd name="T72" fmla="*/ 2147483647 w 1580"/>
              <a:gd name="T73" fmla="*/ 2147483647 h 1057"/>
              <a:gd name="T74" fmla="*/ 2147483647 w 1580"/>
              <a:gd name="T75" fmla="*/ 2147483647 h 1057"/>
              <a:gd name="T76" fmla="*/ 2147483647 w 1580"/>
              <a:gd name="T77" fmla="*/ 2147483647 h 1057"/>
              <a:gd name="T78" fmla="*/ 2147483647 w 1580"/>
              <a:gd name="T79" fmla="*/ 2147483647 h 1057"/>
              <a:gd name="T80" fmla="*/ 2147483647 w 1580"/>
              <a:gd name="T81" fmla="*/ 2147483647 h 1057"/>
              <a:gd name="T82" fmla="*/ 0 w 1580"/>
              <a:gd name="T83" fmla="*/ 2147483647 h 1057"/>
              <a:gd name="T84" fmla="*/ 0 w 1580"/>
              <a:gd name="T85" fmla="*/ 2147483647 h 1057"/>
              <a:gd name="T86" fmla="*/ 2147483647 w 1580"/>
              <a:gd name="T87" fmla="*/ 2147483647 h 1057"/>
              <a:gd name="T88" fmla="*/ 2147483647 w 1580"/>
              <a:gd name="T89" fmla="*/ 2147483647 h 1057"/>
              <a:gd name="T90" fmla="*/ 2147483647 w 1580"/>
              <a:gd name="T91" fmla="*/ 2147483647 h 1057"/>
              <a:gd name="T92" fmla="*/ 2147483647 w 1580"/>
              <a:gd name="T93" fmla="*/ 2147483647 h 1057"/>
              <a:gd name="T94" fmla="*/ 2147483647 w 1580"/>
              <a:gd name="T95" fmla="*/ 2147483647 h 1057"/>
              <a:gd name="T96" fmla="*/ 2147483647 w 1580"/>
              <a:gd name="T97" fmla="*/ 0 h 105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580"/>
              <a:gd name="T148" fmla="*/ 0 h 1057"/>
              <a:gd name="T149" fmla="*/ 1580 w 1580"/>
              <a:gd name="T150" fmla="*/ 1057 h 105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580" h="1057">
                <a:moveTo>
                  <a:pt x="1579" y="1056"/>
                </a:moveTo>
                <a:lnTo>
                  <a:pt x="1524" y="1009"/>
                </a:lnTo>
                <a:lnTo>
                  <a:pt x="1490" y="972"/>
                </a:lnTo>
                <a:lnTo>
                  <a:pt x="1455" y="948"/>
                </a:lnTo>
                <a:lnTo>
                  <a:pt x="1421" y="913"/>
                </a:lnTo>
                <a:lnTo>
                  <a:pt x="1375" y="889"/>
                </a:lnTo>
                <a:lnTo>
                  <a:pt x="1329" y="865"/>
                </a:lnTo>
                <a:lnTo>
                  <a:pt x="1294" y="865"/>
                </a:lnTo>
                <a:lnTo>
                  <a:pt x="1261" y="853"/>
                </a:lnTo>
                <a:lnTo>
                  <a:pt x="1226" y="841"/>
                </a:lnTo>
                <a:lnTo>
                  <a:pt x="1192" y="829"/>
                </a:lnTo>
                <a:lnTo>
                  <a:pt x="1157" y="829"/>
                </a:lnTo>
                <a:lnTo>
                  <a:pt x="1123" y="817"/>
                </a:lnTo>
                <a:lnTo>
                  <a:pt x="1077" y="793"/>
                </a:lnTo>
                <a:lnTo>
                  <a:pt x="1042" y="781"/>
                </a:lnTo>
                <a:lnTo>
                  <a:pt x="986" y="757"/>
                </a:lnTo>
                <a:lnTo>
                  <a:pt x="940" y="746"/>
                </a:lnTo>
                <a:lnTo>
                  <a:pt x="894" y="722"/>
                </a:lnTo>
                <a:lnTo>
                  <a:pt x="859" y="698"/>
                </a:lnTo>
                <a:lnTo>
                  <a:pt x="802" y="674"/>
                </a:lnTo>
                <a:lnTo>
                  <a:pt x="745" y="638"/>
                </a:lnTo>
                <a:lnTo>
                  <a:pt x="711" y="626"/>
                </a:lnTo>
                <a:lnTo>
                  <a:pt x="687" y="614"/>
                </a:lnTo>
                <a:lnTo>
                  <a:pt x="630" y="590"/>
                </a:lnTo>
                <a:lnTo>
                  <a:pt x="595" y="566"/>
                </a:lnTo>
                <a:lnTo>
                  <a:pt x="561" y="554"/>
                </a:lnTo>
                <a:lnTo>
                  <a:pt x="526" y="530"/>
                </a:lnTo>
                <a:lnTo>
                  <a:pt x="470" y="506"/>
                </a:lnTo>
                <a:lnTo>
                  <a:pt x="424" y="494"/>
                </a:lnTo>
                <a:lnTo>
                  <a:pt x="389" y="483"/>
                </a:lnTo>
                <a:lnTo>
                  <a:pt x="343" y="459"/>
                </a:lnTo>
                <a:lnTo>
                  <a:pt x="309" y="447"/>
                </a:lnTo>
                <a:lnTo>
                  <a:pt x="274" y="423"/>
                </a:lnTo>
                <a:lnTo>
                  <a:pt x="229" y="411"/>
                </a:lnTo>
                <a:lnTo>
                  <a:pt x="195" y="387"/>
                </a:lnTo>
                <a:lnTo>
                  <a:pt x="160" y="375"/>
                </a:lnTo>
                <a:lnTo>
                  <a:pt x="126" y="352"/>
                </a:lnTo>
                <a:lnTo>
                  <a:pt x="80" y="304"/>
                </a:lnTo>
                <a:lnTo>
                  <a:pt x="45" y="291"/>
                </a:lnTo>
                <a:lnTo>
                  <a:pt x="22" y="256"/>
                </a:lnTo>
                <a:lnTo>
                  <a:pt x="11" y="220"/>
                </a:lnTo>
                <a:lnTo>
                  <a:pt x="0" y="184"/>
                </a:lnTo>
                <a:lnTo>
                  <a:pt x="0" y="148"/>
                </a:lnTo>
                <a:lnTo>
                  <a:pt x="11" y="112"/>
                </a:lnTo>
                <a:lnTo>
                  <a:pt x="22" y="76"/>
                </a:lnTo>
                <a:lnTo>
                  <a:pt x="57" y="52"/>
                </a:lnTo>
                <a:lnTo>
                  <a:pt x="91" y="28"/>
                </a:lnTo>
                <a:lnTo>
                  <a:pt x="126" y="4"/>
                </a:lnTo>
                <a:lnTo>
                  <a:pt x="127" y="0"/>
                </a:lnTo>
              </a:path>
            </a:pathLst>
          </a:custGeom>
          <a:noFill/>
          <a:ln w="12700" cap="rnd">
            <a:solidFill>
              <a:schemeClr val="tx2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15" name="Freeform 30"/>
          <p:cNvSpPr>
            <a:spLocks/>
          </p:cNvSpPr>
          <p:nvPr/>
        </p:nvSpPr>
        <p:spPr bwMode="auto">
          <a:xfrm>
            <a:off x="1196975" y="2020888"/>
            <a:ext cx="2919413" cy="2324100"/>
          </a:xfrm>
          <a:custGeom>
            <a:avLst/>
            <a:gdLst>
              <a:gd name="T0" fmla="*/ 2147483647 w 1839"/>
              <a:gd name="T1" fmla="*/ 2147483647 h 1464"/>
              <a:gd name="T2" fmla="*/ 2147483647 w 1839"/>
              <a:gd name="T3" fmla="*/ 2147483647 h 1464"/>
              <a:gd name="T4" fmla="*/ 2147483647 w 1839"/>
              <a:gd name="T5" fmla="*/ 2147483647 h 1464"/>
              <a:gd name="T6" fmla="*/ 2147483647 w 1839"/>
              <a:gd name="T7" fmla="*/ 2147483647 h 1464"/>
              <a:gd name="T8" fmla="*/ 2147483647 w 1839"/>
              <a:gd name="T9" fmla="*/ 2147483647 h 1464"/>
              <a:gd name="T10" fmla="*/ 2147483647 w 1839"/>
              <a:gd name="T11" fmla="*/ 2147483647 h 1464"/>
              <a:gd name="T12" fmla="*/ 2147483647 w 1839"/>
              <a:gd name="T13" fmla="*/ 2147483647 h 1464"/>
              <a:gd name="T14" fmla="*/ 2147483647 w 1839"/>
              <a:gd name="T15" fmla="*/ 2147483647 h 1464"/>
              <a:gd name="T16" fmla="*/ 2147483647 w 1839"/>
              <a:gd name="T17" fmla="*/ 2147483647 h 1464"/>
              <a:gd name="T18" fmla="*/ 2147483647 w 1839"/>
              <a:gd name="T19" fmla="*/ 2147483647 h 1464"/>
              <a:gd name="T20" fmla="*/ 2147483647 w 1839"/>
              <a:gd name="T21" fmla="*/ 2147483647 h 1464"/>
              <a:gd name="T22" fmla="*/ 2147483647 w 1839"/>
              <a:gd name="T23" fmla="*/ 2147483647 h 1464"/>
              <a:gd name="T24" fmla="*/ 2147483647 w 1839"/>
              <a:gd name="T25" fmla="*/ 2147483647 h 1464"/>
              <a:gd name="T26" fmla="*/ 2147483647 w 1839"/>
              <a:gd name="T27" fmla="*/ 2147483647 h 1464"/>
              <a:gd name="T28" fmla="*/ 2147483647 w 1839"/>
              <a:gd name="T29" fmla="*/ 2147483647 h 1464"/>
              <a:gd name="T30" fmla="*/ 2147483647 w 1839"/>
              <a:gd name="T31" fmla="*/ 2147483647 h 1464"/>
              <a:gd name="T32" fmla="*/ 2147483647 w 1839"/>
              <a:gd name="T33" fmla="*/ 2147483647 h 1464"/>
              <a:gd name="T34" fmla="*/ 2147483647 w 1839"/>
              <a:gd name="T35" fmla="*/ 2147483647 h 1464"/>
              <a:gd name="T36" fmla="*/ 2147483647 w 1839"/>
              <a:gd name="T37" fmla="*/ 2147483647 h 1464"/>
              <a:gd name="T38" fmla="*/ 2147483647 w 1839"/>
              <a:gd name="T39" fmla="*/ 2147483647 h 1464"/>
              <a:gd name="T40" fmla="*/ 2147483647 w 1839"/>
              <a:gd name="T41" fmla="*/ 2147483647 h 1464"/>
              <a:gd name="T42" fmla="*/ 2147483647 w 1839"/>
              <a:gd name="T43" fmla="*/ 2147483647 h 1464"/>
              <a:gd name="T44" fmla="*/ 2147483647 w 1839"/>
              <a:gd name="T45" fmla="*/ 2147483647 h 1464"/>
              <a:gd name="T46" fmla="*/ 2147483647 w 1839"/>
              <a:gd name="T47" fmla="*/ 2147483647 h 1464"/>
              <a:gd name="T48" fmla="*/ 2147483647 w 1839"/>
              <a:gd name="T49" fmla="*/ 2147483647 h 1464"/>
              <a:gd name="T50" fmla="*/ 2147483647 w 1839"/>
              <a:gd name="T51" fmla="*/ 2147483647 h 1464"/>
              <a:gd name="T52" fmla="*/ 2147483647 w 1839"/>
              <a:gd name="T53" fmla="*/ 2147483647 h 1464"/>
              <a:gd name="T54" fmla="*/ 2147483647 w 1839"/>
              <a:gd name="T55" fmla="*/ 2147483647 h 1464"/>
              <a:gd name="T56" fmla="*/ 2147483647 w 1839"/>
              <a:gd name="T57" fmla="*/ 2147483647 h 1464"/>
              <a:gd name="T58" fmla="*/ 2147483647 w 1839"/>
              <a:gd name="T59" fmla="*/ 2147483647 h 1464"/>
              <a:gd name="T60" fmla="*/ 2147483647 w 1839"/>
              <a:gd name="T61" fmla="*/ 2147483647 h 1464"/>
              <a:gd name="T62" fmla="*/ 2147483647 w 1839"/>
              <a:gd name="T63" fmla="*/ 2147483647 h 1464"/>
              <a:gd name="T64" fmla="*/ 2147483647 w 1839"/>
              <a:gd name="T65" fmla="*/ 2147483647 h 1464"/>
              <a:gd name="T66" fmla="*/ 2147483647 w 1839"/>
              <a:gd name="T67" fmla="*/ 2147483647 h 1464"/>
              <a:gd name="T68" fmla="*/ 2147483647 w 1839"/>
              <a:gd name="T69" fmla="*/ 2147483647 h 1464"/>
              <a:gd name="T70" fmla="*/ 2147483647 w 1839"/>
              <a:gd name="T71" fmla="*/ 2147483647 h 1464"/>
              <a:gd name="T72" fmla="*/ 2147483647 w 1839"/>
              <a:gd name="T73" fmla="*/ 2147483647 h 1464"/>
              <a:gd name="T74" fmla="*/ 2147483647 w 1839"/>
              <a:gd name="T75" fmla="*/ 2147483647 h 1464"/>
              <a:gd name="T76" fmla="*/ 2147483647 w 1839"/>
              <a:gd name="T77" fmla="*/ 2147483647 h 1464"/>
              <a:gd name="T78" fmla="*/ 2147483647 w 1839"/>
              <a:gd name="T79" fmla="*/ 2147483647 h 1464"/>
              <a:gd name="T80" fmla="*/ 2147483647 w 1839"/>
              <a:gd name="T81" fmla="*/ 2147483647 h 1464"/>
              <a:gd name="T82" fmla="*/ 2147483647 w 1839"/>
              <a:gd name="T83" fmla="*/ 2147483647 h 1464"/>
              <a:gd name="T84" fmla="*/ 2147483647 w 1839"/>
              <a:gd name="T85" fmla="*/ 2147483647 h 1464"/>
              <a:gd name="T86" fmla="*/ 2147483647 w 1839"/>
              <a:gd name="T87" fmla="*/ 2147483647 h 1464"/>
              <a:gd name="T88" fmla="*/ 2147483647 w 1839"/>
              <a:gd name="T89" fmla="*/ 2147483647 h 1464"/>
              <a:gd name="T90" fmla="*/ 2147483647 w 1839"/>
              <a:gd name="T91" fmla="*/ 2147483647 h 1464"/>
              <a:gd name="T92" fmla="*/ 0 w 1839"/>
              <a:gd name="T93" fmla="*/ 2147483647 h 1464"/>
              <a:gd name="T94" fmla="*/ 0 w 1839"/>
              <a:gd name="T95" fmla="*/ 2147483647 h 1464"/>
              <a:gd name="T96" fmla="*/ 2147483647 w 1839"/>
              <a:gd name="T97" fmla="*/ 2147483647 h 1464"/>
              <a:gd name="T98" fmla="*/ 2147483647 w 1839"/>
              <a:gd name="T99" fmla="*/ 2147483647 h 1464"/>
              <a:gd name="T100" fmla="*/ 2147483647 w 1839"/>
              <a:gd name="T101" fmla="*/ 0 h 1464"/>
              <a:gd name="T102" fmla="*/ 2147483647 w 1839"/>
              <a:gd name="T103" fmla="*/ 2147483647 h 146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39"/>
              <a:gd name="T157" fmla="*/ 0 h 1464"/>
              <a:gd name="T158" fmla="*/ 1839 w 1839"/>
              <a:gd name="T159" fmla="*/ 1464 h 1464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39" h="1464">
                <a:moveTo>
                  <a:pt x="1838" y="1463"/>
                </a:moveTo>
                <a:lnTo>
                  <a:pt x="1809" y="1399"/>
                </a:lnTo>
                <a:lnTo>
                  <a:pt x="1774" y="1349"/>
                </a:lnTo>
                <a:lnTo>
                  <a:pt x="1739" y="1324"/>
                </a:lnTo>
                <a:lnTo>
                  <a:pt x="1716" y="1287"/>
                </a:lnTo>
                <a:lnTo>
                  <a:pt x="1646" y="1237"/>
                </a:lnTo>
                <a:lnTo>
                  <a:pt x="1611" y="1212"/>
                </a:lnTo>
                <a:lnTo>
                  <a:pt x="1565" y="1187"/>
                </a:lnTo>
                <a:lnTo>
                  <a:pt x="1531" y="1162"/>
                </a:lnTo>
                <a:lnTo>
                  <a:pt x="1495" y="1137"/>
                </a:lnTo>
                <a:lnTo>
                  <a:pt x="1461" y="1124"/>
                </a:lnTo>
                <a:lnTo>
                  <a:pt x="1426" y="1099"/>
                </a:lnTo>
                <a:lnTo>
                  <a:pt x="1391" y="1087"/>
                </a:lnTo>
                <a:lnTo>
                  <a:pt x="1345" y="1074"/>
                </a:lnTo>
                <a:lnTo>
                  <a:pt x="1310" y="1062"/>
                </a:lnTo>
                <a:lnTo>
                  <a:pt x="1263" y="1037"/>
                </a:lnTo>
                <a:lnTo>
                  <a:pt x="1217" y="1024"/>
                </a:lnTo>
                <a:lnTo>
                  <a:pt x="1183" y="1012"/>
                </a:lnTo>
                <a:lnTo>
                  <a:pt x="1136" y="987"/>
                </a:lnTo>
                <a:lnTo>
                  <a:pt x="1090" y="962"/>
                </a:lnTo>
                <a:lnTo>
                  <a:pt x="1055" y="949"/>
                </a:lnTo>
                <a:lnTo>
                  <a:pt x="1021" y="924"/>
                </a:lnTo>
                <a:lnTo>
                  <a:pt x="985" y="912"/>
                </a:lnTo>
                <a:lnTo>
                  <a:pt x="939" y="899"/>
                </a:lnTo>
                <a:lnTo>
                  <a:pt x="893" y="875"/>
                </a:lnTo>
                <a:lnTo>
                  <a:pt x="846" y="837"/>
                </a:lnTo>
                <a:lnTo>
                  <a:pt x="800" y="812"/>
                </a:lnTo>
                <a:lnTo>
                  <a:pt x="753" y="787"/>
                </a:lnTo>
                <a:lnTo>
                  <a:pt x="719" y="775"/>
                </a:lnTo>
                <a:lnTo>
                  <a:pt x="661" y="737"/>
                </a:lnTo>
                <a:lnTo>
                  <a:pt x="626" y="712"/>
                </a:lnTo>
                <a:lnTo>
                  <a:pt x="580" y="687"/>
                </a:lnTo>
                <a:lnTo>
                  <a:pt x="534" y="662"/>
                </a:lnTo>
                <a:lnTo>
                  <a:pt x="498" y="637"/>
                </a:lnTo>
                <a:lnTo>
                  <a:pt x="452" y="612"/>
                </a:lnTo>
                <a:lnTo>
                  <a:pt x="406" y="575"/>
                </a:lnTo>
                <a:lnTo>
                  <a:pt x="359" y="537"/>
                </a:lnTo>
                <a:lnTo>
                  <a:pt x="313" y="512"/>
                </a:lnTo>
                <a:lnTo>
                  <a:pt x="255" y="462"/>
                </a:lnTo>
                <a:lnTo>
                  <a:pt x="208" y="425"/>
                </a:lnTo>
                <a:lnTo>
                  <a:pt x="174" y="375"/>
                </a:lnTo>
                <a:lnTo>
                  <a:pt x="127" y="325"/>
                </a:lnTo>
                <a:lnTo>
                  <a:pt x="92" y="275"/>
                </a:lnTo>
                <a:lnTo>
                  <a:pt x="58" y="225"/>
                </a:lnTo>
                <a:lnTo>
                  <a:pt x="35" y="187"/>
                </a:lnTo>
                <a:lnTo>
                  <a:pt x="12" y="137"/>
                </a:lnTo>
                <a:lnTo>
                  <a:pt x="0" y="100"/>
                </a:lnTo>
                <a:lnTo>
                  <a:pt x="0" y="62"/>
                </a:lnTo>
                <a:lnTo>
                  <a:pt x="35" y="37"/>
                </a:lnTo>
                <a:lnTo>
                  <a:pt x="69" y="25"/>
                </a:lnTo>
                <a:lnTo>
                  <a:pt x="104" y="0"/>
                </a:lnTo>
                <a:lnTo>
                  <a:pt x="102" y="23"/>
                </a:lnTo>
              </a:path>
            </a:pathLst>
          </a:custGeom>
          <a:noFill/>
          <a:ln w="12700" cap="rnd">
            <a:solidFill>
              <a:schemeClr val="tx2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16" name="Rectangle 31"/>
          <p:cNvSpPr>
            <a:spLocks noChangeArrowheads="1"/>
          </p:cNvSpPr>
          <p:nvPr/>
        </p:nvSpPr>
        <p:spPr bwMode="auto">
          <a:xfrm>
            <a:off x="4100513" y="4246563"/>
            <a:ext cx="409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20</a:t>
            </a:r>
          </a:p>
        </p:txBody>
      </p:sp>
      <p:sp>
        <p:nvSpPr>
          <p:cNvPr id="37917" name="Rectangle 32"/>
          <p:cNvSpPr>
            <a:spLocks noChangeArrowheads="1"/>
          </p:cNvSpPr>
          <p:nvPr/>
        </p:nvSpPr>
        <p:spPr bwMode="auto">
          <a:xfrm>
            <a:off x="5853113" y="4246563"/>
            <a:ext cx="409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16</a:t>
            </a:r>
          </a:p>
        </p:txBody>
      </p:sp>
      <p:sp>
        <p:nvSpPr>
          <p:cNvPr id="37918" name="Rectangle 33"/>
          <p:cNvSpPr>
            <a:spLocks noChangeArrowheads="1"/>
          </p:cNvSpPr>
          <p:nvPr/>
        </p:nvSpPr>
        <p:spPr bwMode="auto">
          <a:xfrm>
            <a:off x="6462713" y="4246563"/>
            <a:ext cx="409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24</a:t>
            </a:r>
          </a:p>
        </p:txBody>
      </p:sp>
      <p:sp>
        <p:nvSpPr>
          <p:cNvPr id="37919" name="Arc 34"/>
          <p:cNvSpPr>
            <a:spLocks/>
          </p:cNvSpPr>
          <p:nvPr/>
        </p:nvSpPr>
        <p:spPr bwMode="auto">
          <a:xfrm>
            <a:off x="688975" y="3279775"/>
            <a:ext cx="304800" cy="304800"/>
          </a:xfrm>
          <a:custGeom>
            <a:avLst/>
            <a:gdLst>
              <a:gd name="T0" fmla="*/ 0 w 21595"/>
              <a:gd name="T1" fmla="*/ 2147483647 h 21600"/>
              <a:gd name="T2" fmla="*/ 2147483647 w 21595"/>
              <a:gd name="T3" fmla="*/ 0 h 21600"/>
              <a:gd name="T4" fmla="*/ 2147483647 w 21595"/>
              <a:gd name="T5" fmla="*/ 2147483647 h 21600"/>
              <a:gd name="T6" fmla="*/ 0 60000 65536"/>
              <a:gd name="T7" fmla="*/ 0 60000 65536"/>
              <a:gd name="T8" fmla="*/ 0 60000 65536"/>
              <a:gd name="T9" fmla="*/ 0 w 21595"/>
              <a:gd name="T10" fmla="*/ 0 h 21600"/>
              <a:gd name="T11" fmla="*/ 21595 w 2159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95" h="21600" fill="none" extrusionOk="0">
                <a:moveTo>
                  <a:pt x="-1" y="21149"/>
                </a:moveTo>
                <a:cubicBezTo>
                  <a:pt x="243" y="9442"/>
                  <a:pt x="9772" y="61"/>
                  <a:pt x="21483" y="0"/>
                </a:cubicBezTo>
              </a:path>
              <a:path w="21595" h="21600" stroke="0" extrusionOk="0">
                <a:moveTo>
                  <a:pt x="-1" y="21149"/>
                </a:moveTo>
                <a:cubicBezTo>
                  <a:pt x="243" y="9442"/>
                  <a:pt x="9772" y="61"/>
                  <a:pt x="21483" y="0"/>
                </a:cubicBezTo>
                <a:lnTo>
                  <a:pt x="21595" y="21600"/>
                </a:lnTo>
                <a:lnTo>
                  <a:pt x="-1" y="21149"/>
                </a:lnTo>
                <a:close/>
              </a:path>
            </a:pathLst>
          </a:custGeom>
          <a:noFill/>
          <a:ln w="12700" cap="rnd">
            <a:solidFill>
              <a:srgbClr val="063DE8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20" name="Arc 35"/>
          <p:cNvSpPr>
            <a:spLocks/>
          </p:cNvSpPr>
          <p:nvPr/>
        </p:nvSpPr>
        <p:spPr bwMode="auto">
          <a:xfrm>
            <a:off x="685800" y="3584575"/>
            <a:ext cx="7086600" cy="838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18" y="0"/>
                </a:moveTo>
                <a:cubicBezTo>
                  <a:pt x="11940" y="10"/>
                  <a:pt x="21600" y="9678"/>
                  <a:pt x="21600" y="21600"/>
                </a:cubicBezTo>
              </a:path>
              <a:path w="21600" h="21600" stroke="0" extrusionOk="0">
                <a:moveTo>
                  <a:pt x="18" y="0"/>
                </a:moveTo>
                <a:cubicBezTo>
                  <a:pt x="11940" y="10"/>
                  <a:pt x="21600" y="9678"/>
                  <a:pt x="21600" y="21600"/>
                </a:cubicBezTo>
                <a:lnTo>
                  <a:pt x="0" y="21600"/>
                </a:lnTo>
                <a:lnTo>
                  <a:pt x="18" y="0"/>
                </a:lnTo>
                <a:close/>
              </a:path>
            </a:pathLst>
          </a:custGeom>
          <a:noFill/>
          <a:ln w="12700" cap="rnd">
            <a:solidFill>
              <a:srgbClr val="063DE8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921" name="Rectangle 36"/>
          <p:cNvSpPr>
            <a:spLocks noChangeArrowheads="1"/>
          </p:cNvSpPr>
          <p:nvPr/>
        </p:nvSpPr>
        <p:spPr bwMode="auto">
          <a:xfrm>
            <a:off x="7072313" y="4222750"/>
            <a:ext cx="392112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2000">
                <a:solidFill>
                  <a:srgbClr val="CF0E30"/>
                </a:solidFill>
                <a:latin typeface="Book Antiqua" pitchFamily="18" charset="0"/>
              </a:rPr>
              <a:t>N</a:t>
            </a:r>
          </a:p>
        </p:txBody>
      </p:sp>
      <p:sp>
        <p:nvSpPr>
          <p:cNvPr id="37922" name="Rectangle 37"/>
          <p:cNvSpPr>
            <a:spLocks noChangeArrowheads="1"/>
          </p:cNvSpPr>
          <p:nvPr/>
        </p:nvSpPr>
        <p:spPr bwMode="auto">
          <a:xfrm>
            <a:off x="6919913" y="4603750"/>
            <a:ext cx="909637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2000">
                <a:solidFill>
                  <a:srgbClr val="CF0E30"/>
                </a:solidFill>
                <a:latin typeface="Book Antiqua" pitchFamily="18" charset="0"/>
              </a:rPr>
              <a:t># slots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04900"/>
          </a:xfrm>
        </p:spPr>
        <p:txBody>
          <a:bodyPr/>
          <a:lstStyle/>
          <a:p>
            <a:r>
              <a:rPr lang="en-US" dirty="0" smtClean="0"/>
              <a:t>Record Formats:  Fixed Length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4038600"/>
            <a:ext cx="8610600" cy="1828800"/>
          </a:xfrm>
        </p:spPr>
        <p:txBody>
          <a:bodyPr/>
          <a:lstStyle/>
          <a:p>
            <a:r>
              <a:rPr lang="en-US" dirty="0" smtClean="0"/>
              <a:t>Information about field types same for all records in a file; stored in </a:t>
            </a:r>
            <a:r>
              <a:rPr lang="en-US" i="1" dirty="0" smtClean="0">
                <a:solidFill>
                  <a:schemeClr val="accent2"/>
                </a:solidFill>
              </a:rPr>
              <a:t>system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catalogs.</a:t>
            </a:r>
          </a:p>
          <a:p>
            <a:r>
              <a:rPr lang="en-US" dirty="0" smtClean="0"/>
              <a:t>Finding </a:t>
            </a:r>
            <a:r>
              <a:rPr lang="en-US" i="1" dirty="0" err="1" smtClean="0"/>
              <a:t>i’th</a:t>
            </a:r>
            <a:r>
              <a:rPr lang="en-US" i="1" dirty="0" smtClean="0"/>
              <a:t> </a:t>
            </a:r>
            <a:r>
              <a:rPr lang="en-US" dirty="0" smtClean="0"/>
              <a:t>field –offset can be calculated based given size of fields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Space wasted for fields with null values</a:t>
            </a:r>
            <a:endParaRPr lang="en-US" dirty="0" smtClean="0"/>
          </a:p>
        </p:txBody>
      </p:sp>
      <p:grpSp>
        <p:nvGrpSpPr>
          <p:cNvPr id="38918" name="Group 10"/>
          <p:cNvGrpSpPr>
            <a:grpSpLocks/>
          </p:cNvGrpSpPr>
          <p:nvPr/>
        </p:nvGrpSpPr>
        <p:grpSpPr bwMode="auto">
          <a:xfrm>
            <a:off x="1835150" y="1773237"/>
            <a:ext cx="5245100" cy="749300"/>
            <a:chOff x="1156" y="1588"/>
            <a:chExt cx="3304" cy="472"/>
          </a:xfrm>
        </p:grpSpPr>
        <p:sp>
          <p:nvSpPr>
            <p:cNvPr id="38934" name="Rectangle 6"/>
            <p:cNvSpPr>
              <a:spLocks noChangeArrowheads="1"/>
            </p:cNvSpPr>
            <p:nvPr/>
          </p:nvSpPr>
          <p:spPr bwMode="auto">
            <a:xfrm>
              <a:off x="1156" y="1588"/>
              <a:ext cx="856" cy="47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5" name="Rectangle 7"/>
            <p:cNvSpPr>
              <a:spLocks noChangeArrowheads="1"/>
            </p:cNvSpPr>
            <p:nvPr/>
          </p:nvSpPr>
          <p:spPr bwMode="auto">
            <a:xfrm>
              <a:off x="2020" y="1588"/>
              <a:ext cx="856" cy="47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6" name="Rectangle 8"/>
            <p:cNvSpPr>
              <a:spLocks noChangeArrowheads="1"/>
            </p:cNvSpPr>
            <p:nvPr/>
          </p:nvSpPr>
          <p:spPr bwMode="auto">
            <a:xfrm>
              <a:off x="2884" y="1588"/>
              <a:ext cx="1096" cy="47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7" name="Rectangle 9"/>
            <p:cNvSpPr>
              <a:spLocks noChangeArrowheads="1"/>
            </p:cNvSpPr>
            <p:nvPr/>
          </p:nvSpPr>
          <p:spPr bwMode="auto">
            <a:xfrm>
              <a:off x="3988" y="1588"/>
              <a:ext cx="472" cy="47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919" name="Line 11"/>
          <p:cNvSpPr>
            <a:spLocks noChangeShapeType="1"/>
          </p:cNvSpPr>
          <p:nvPr/>
        </p:nvSpPr>
        <p:spPr bwMode="auto">
          <a:xfrm flipH="1" flipV="1">
            <a:off x="1828800" y="2528887"/>
            <a:ext cx="15240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Rectangle 12"/>
          <p:cNvSpPr>
            <a:spLocks noChangeArrowheads="1"/>
          </p:cNvSpPr>
          <p:nvPr/>
        </p:nvSpPr>
        <p:spPr bwMode="auto">
          <a:xfrm>
            <a:off x="1431925" y="3116262"/>
            <a:ext cx="183515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rgbClr val="CF0E30"/>
                </a:solidFill>
                <a:latin typeface="Book Antiqua" pitchFamily="18" charset="0"/>
              </a:rPr>
              <a:t>Base address (B)</a:t>
            </a:r>
          </a:p>
        </p:txBody>
      </p:sp>
      <p:sp>
        <p:nvSpPr>
          <p:cNvPr id="38921" name="Rectangle 13"/>
          <p:cNvSpPr>
            <a:spLocks noChangeArrowheads="1"/>
          </p:cNvSpPr>
          <p:nvPr/>
        </p:nvSpPr>
        <p:spPr bwMode="auto">
          <a:xfrm>
            <a:off x="2270125" y="1905000"/>
            <a:ext cx="5461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ourier New" pitchFamily="49" charset="0"/>
              </a:rPr>
              <a:t>L1</a:t>
            </a:r>
          </a:p>
        </p:txBody>
      </p:sp>
      <p:sp>
        <p:nvSpPr>
          <p:cNvPr id="38922" name="Line 14"/>
          <p:cNvSpPr>
            <a:spLocks noChangeShapeType="1"/>
          </p:cNvSpPr>
          <p:nvPr/>
        </p:nvSpPr>
        <p:spPr bwMode="auto">
          <a:xfrm flipH="1">
            <a:off x="1828800" y="2147887"/>
            <a:ext cx="4572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5"/>
          <p:cNvSpPr>
            <a:spLocks noChangeShapeType="1"/>
          </p:cNvSpPr>
          <p:nvPr/>
        </p:nvSpPr>
        <p:spPr bwMode="auto">
          <a:xfrm>
            <a:off x="2743200" y="2147887"/>
            <a:ext cx="4572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Rectangle 16"/>
          <p:cNvSpPr>
            <a:spLocks noChangeArrowheads="1"/>
          </p:cNvSpPr>
          <p:nvPr/>
        </p:nvSpPr>
        <p:spPr bwMode="auto">
          <a:xfrm>
            <a:off x="3565525" y="1905000"/>
            <a:ext cx="5461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ourier New" pitchFamily="49" charset="0"/>
              </a:rPr>
              <a:t>L2</a:t>
            </a:r>
          </a:p>
        </p:txBody>
      </p:sp>
      <p:sp>
        <p:nvSpPr>
          <p:cNvPr id="38925" name="Rectangle 17"/>
          <p:cNvSpPr>
            <a:spLocks noChangeArrowheads="1"/>
          </p:cNvSpPr>
          <p:nvPr/>
        </p:nvSpPr>
        <p:spPr bwMode="auto">
          <a:xfrm>
            <a:off x="5089525" y="1905000"/>
            <a:ext cx="5461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ourier New" pitchFamily="49" charset="0"/>
              </a:rPr>
              <a:t>L3</a:t>
            </a:r>
          </a:p>
        </p:txBody>
      </p:sp>
      <p:sp>
        <p:nvSpPr>
          <p:cNvPr id="38926" name="Rectangle 18"/>
          <p:cNvSpPr>
            <a:spLocks noChangeArrowheads="1"/>
          </p:cNvSpPr>
          <p:nvPr/>
        </p:nvSpPr>
        <p:spPr bwMode="auto">
          <a:xfrm>
            <a:off x="6384925" y="1905000"/>
            <a:ext cx="5461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ourier New" pitchFamily="49" charset="0"/>
              </a:rPr>
              <a:t>L4</a:t>
            </a:r>
          </a:p>
        </p:txBody>
      </p:sp>
      <p:sp>
        <p:nvSpPr>
          <p:cNvPr id="38927" name="Rectangle 19"/>
          <p:cNvSpPr>
            <a:spLocks noChangeArrowheads="1"/>
          </p:cNvSpPr>
          <p:nvPr/>
        </p:nvSpPr>
        <p:spPr bwMode="auto">
          <a:xfrm>
            <a:off x="2346325" y="1295400"/>
            <a:ext cx="5461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ourier New" pitchFamily="49" charset="0"/>
              </a:rPr>
              <a:t>F1</a:t>
            </a:r>
          </a:p>
        </p:txBody>
      </p:sp>
      <p:sp>
        <p:nvSpPr>
          <p:cNvPr id="38928" name="Rectangle 20"/>
          <p:cNvSpPr>
            <a:spLocks noChangeArrowheads="1"/>
          </p:cNvSpPr>
          <p:nvPr/>
        </p:nvSpPr>
        <p:spPr bwMode="auto">
          <a:xfrm>
            <a:off x="3565525" y="1295400"/>
            <a:ext cx="5461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ourier New" pitchFamily="49" charset="0"/>
              </a:rPr>
              <a:t>F2</a:t>
            </a:r>
          </a:p>
        </p:txBody>
      </p:sp>
      <p:sp>
        <p:nvSpPr>
          <p:cNvPr id="38929" name="Rectangle 21"/>
          <p:cNvSpPr>
            <a:spLocks noChangeArrowheads="1"/>
          </p:cNvSpPr>
          <p:nvPr/>
        </p:nvSpPr>
        <p:spPr bwMode="auto">
          <a:xfrm>
            <a:off x="5089525" y="1295400"/>
            <a:ext cx="5461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ourier New" pitchFamily="49" charset="0"/>
              </a:rPr>
              <a:t>F3</a:t>
            </a:r>
          </a:p>
        </p:txBody>
      </p:sp>
      <p:sp>
        <p:nvSpPr>
          <p:cNvPr id="38930" name="Rectangle 22"/>
          <p:cNvSpPr>
            <a:spLocks noChangeArrowheads="1"/>
          </p:cNvSpPr>
          <p:nvPr/>
        </p:nvSpPr>
        <p:spPr bwMode="auto">
          <a:xfrm>
            <a:off x="6384925" y="1295400"/>
            <a:ext cx="5461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ourier New" pitchFamily="49" charset="0"/>
              </a:rPr>
              <a:t>F4</a:t>
            </a:r>
          </a:p>
        </p:txBody>
      </p:sp>
      <p:sp>
        <p:nvSpPr>
          <p:cNvPr id="38931" name="Line 23"/>
          <p:cNvSpPr>
            <a:spLocks noChangeShapeType="1"/>
          </p:cNvSpPr>
          <p:nvPr/>
        </p:nvSpPr>
        <p:spPr bwMode="auto">
          <a:xfrm flipH="1" flipV="1">
            <a:off x="4572000" y="2528887"/>
            <a:ext cx="15240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32" name="Rectangle 24"/>
          <p:cNvSpPr>
            <a:spLocks noChangeArrowheads="1"/>
          </p:cNvSpPr>
          <p:nvPr/>
        </p:nvSpPr>
        <p:spPr bwMode="auto">
          <a:xfrm>
            <a:off x="4022725" y="3116262"/>
            <a:ext cx="220980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rgbClr val="CF0E30"/>
                </a:solidFill>
                <a:latin typeface="Book Antiqua" pitchFamily="18" charset="0"/>
              </a:rPr>
              <a:t>Address = B+L1+L2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38100"/>
            <a:ext cx="7772400" cy="1104900"/>
          </a:xfrm>
        </p:spPr>
        <p:txBody>
          <a:bodyPr/>
          <a:lstStyle/>
          <a:p>
            <a:r>
              <a:rPr lang="en-US" dirty="0" smtClean="0"/>
              <a:t>Record Formats: Variable Length</a:t>
            </a:r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7543800" cy="685800"/>
          </a:xfrm>
        </p:spPr>
        <p:txBody>
          <a:bodyPr/>
          <a:lstStyle/>
          <a:p>
            <a:r>
              <a:rPr lang="en-US" smtClean="0"/>
              <a:t>Two alternative formats (# fields is fixed):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519113" y="5624513"/>
            <a:ext cx="83153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>
              <a:buFont typeface="Monotype Sorts"/>
              <a:buChar char="*"/>
            </a:pPr>
            <a:r>
              <a:rPr lang="en-US">
                <a:latin typeface="Book Antiqua" pitchFamily="18" charset="0"/>
              </a:rPr>
              <a:t> Second offers direct access to i’th field, efficient storage </a:t>
            </a:r>
          </a:p>
          <a:p>
            <a:r>
              <a:rPr lang="en-US">
                <a:latin typeface="Book Antiqua" pitchFamily="18" charset="0"/>
              </a:rPr>
              <a:t>of </a:t>
            </a:r>
            <a:r>
              <a:rPr lang="en-US" i="1" u="sng">
                <a:solidFill>
                  <a:schemeClr val="accent2"/>
                </a:solidFill>
                <a:latin typeface="Book Antiqua" pitchFamily="18" charset="0"/>
              </a:rPr>
              <a:t>nulls</a:t>
            </a:r>
            <a:r>
              <a:rPr lang="en-US">
                <a:solidFill>
                  <a:schemeClr val="accent2"/>
                </a:solidFill>
                <a:latin typeface="Book Antiqua" pitchFamily="18" charset="0"/>
              </a:rPr>
              <a:t> </a:t>
            </a:r>
            <a:r>
              <a:rPr lang="en-US">
                <a:latin typeface="Book Antiqua" pitchFamily="18" charset="0"/>
              </a:rPr>
              <a:t>(special </a:t>
            </a:r>
            <a:r>
              <a:rPr lang="en-US" i="1">
                <a:latin typeface="Book Antiqua" pitchFamily="18" charset="0"/>
              </a:rPr>
              <a:t>don’t know </a:t>
            </a:r>
            <a:r>
              <a:rPr lang="en-US">
                <a:latin typeface="Book Antiqua" pitchFamily="18" charset="0"/>
              </a:rPr>
              <a:t>value); small directory overhead. </a:t>
            </a:r>
          </a:p>
        </p:txBody>
      </p:sp>
      <p:grpSp>
        <p:nvGrpSpPr>
          <p:cNvPr id="39943" name="Group 24"/>
          <p:cNvGrpSpPr>
            <a:grpSpLocks/>
          </p:cNvGrpSpPr>
          <p:nvPr/>
        </p:nvGrpSpPr>
        <p:grpSpPr bwMode="auto">
          <a:xfrm>
            <a:off x="1203325" y="2368550"/>
            <a:ext cx="5895975" cy="596900"/>
            <a:chOff x="758" y="1492"/>
            <a:chExt cx="3714" cy="376"/>
          </a:xfrm>
        </p:grpSpPr>
        <p:grpSp>
          <p:nvGrpSpPr>
            <p:cNvPr id="39967" name="Group 9"/>
            <p:cNvGrpSpPr>
              <a:grpSpLocks/>
            </p:cNvGrpSpPr>
            <p:nvPr/>
          </p:nvGrpSpPr>
          <p:grpSpPr bwMode="auto">
            <a:xfrm>
              <a:off x="772" y="1492"/>
              <a:ext cx="856" cy="376"/>
              <a:chOff x="772" y="1492"/>
              <a:chExt cx="856" cy="376"/>
            </a:xfrm>
          </p:grpSpPr>
          <p:sp>
            <p:nvSpPr>
              <p:cNvPr id="39982" name="Rectangle 7"/>
              <p:cNvSpPr>
                <a:spLocks noChangeArrowheads="1"/>
              </p:cNvSpPr>
              <p:nvPr/>
            </p:nvSpPr>
            <p:spPr bwMode="auto">
              <a:xfrm>
                <a:off x="772" y="1492"/>
                <a:ext cx="232" cy="376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3" name="Rectangle 8"/>
              <p:cNvSpPr>
                <a:spLocks noChangeArrowheads="1"/>
              </p:cNvSpPr>
              <p:nvPr/>
            </p:nvSpPr>
            <p:spPr bwMode="auto">
              <a:xfrm>
                <a:off x="1012" y="1492"/>
                <a:ext cx="616" cy="376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968" name="Rectangle 10"/>
            <p:cNvSpPr>
              <a:spLocks noChangeArrowheads="1"/>
            </p:cNvSpPr>
            <p:nvPr/>
          </p:nvSpPr>
          <p:spPr bwMode="auto">
            <a:xfrm>
              <a:off x="1636" y="1492"/>
              <a:ext cx="232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9" name="Rectangle 11"/>
            <p:cNvSpPr>
              <a:spLocks noChangeArrowheads="1"/>
            </p:cNvSpPr>
            <p:nvPr/>
          </p:nvSpPr>
          <p:spPr bwMode="auto">
            <a:xfrm>
              <a:off x="1876" y="1492"/>
              <a:ext cx="616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970" name="Group 14"/>
            <p:cNvGrpSpPr>
              <a:grpSpLocks/>
            </p:cNvGrpSpPr>
            <p:nvPr/>
          </p:nvGrpSpPr>
          <p:grpSpPr bwMode="auto">
            <a:xfrm>
              <a:off x="2500" y="1492"/>
              <a:ext cx="856" cy="376"/>
              <a:chOff x="2500" y="1492"/>
              <a:chExt cx="856" cy="376"/>
            </a:xfrm>
          </p:grpSpPr>
          <p:sp>
            <p:nvSpPr>
              <p:cNvPr id="39980" name="Rectangle 12"/>
              <p:cNvSpPr>
                <a:spLocks noChangeArrowheads="1"/>
              </p:cNvSpPr>
              <p:nvPr/>
            </p:nvSpPr>
            <p:spPr bwMode="auto">
              <a:xfrm>
                <a:off x="2500" y="1492"/>
                <a:ext cx="232" cy="376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81" name="Rectangle 13"/>
              <p:cNvSpPr>
                <a:spLocks noChangeArrowheads="1"/>
              </p:cNvSpPr>
              <p:nvPr/>
            </p:nvSpPr>
            <p:spPr bwMode="auto">
              <a:xfrm>
                <a:off x="2740" y="1492"/>
                <a:ext cx="616" cy="376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971" name="Group 17"/>
            <p:cNvGrpSpPr>
              <a:grpSpLocks/>
            </p:cNvGrpSpPr>
            <p:nvPr/>
          </p:nvGrpSpPr>
          <p:grpSpPr bwMode="auto">
            <a:xfrm>
              <a:off x="3364" y="1492"/>
              <a:ext cx="856" cy="376"/>
              <a:chOff x="3364" y="1492"/>
              <a:chExt cx="856" cy="376"/>
            </a:xfrm>
          </p:grpSpPr>
          <p:sp>
            <p:nvSpPr>
              <p:cNvPr id="39978" name="Rectangle 15"/>
              <p:cNvSpPr>
                <a:spLocks noChangeArrowheads="1"/>
              </p:cNvSpPr>
              <p:nvPr/>
            </p:nvSpPr>
            <p:spPr bwMode="auto">
              <a:xfrm>
                <a:off x="3364" y="1492"/>
                <a:ext cx="232" cy="376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79" name="Rectangle 16"/>
              <p:cNvSpPr>
                <a:spLocks noChangeArrowheads="1"/>
              </p:cNvSpPr>
              <p:nvPr/>
            </p:nvSpPr>
            <p:spPr bwMode="auto">
              <a:xfrm>
                <a:off x="3604" y="1492"/>
                <a:ext cx="616" cy="376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972" name="Rectangle 18"/>
            <p:cNvSpPr>
              <a:spLocks noChangeArrowheads="1"/>
            </p:cNvSpPr>
            <p:nvPr/>
          </p:nvSpPr>
          <p:spPr bwMode="auto">
            <a:xfrm>
              <a:off x="758" y="1557"/>
              <a:ext cx="210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4</a:t>
              </a:r>
            </a:p>
          </p:txBody>
        </p:sp>
        <p:sp>
          <p:nvSpPr>
            <p:cNvPr id="39973" name="Rectangle 19"/>
            <p:cNvSpPr>
              <a:spLocks noChangeArrowheads="1"/>
            </p:cNvSpPr>
            <p:nvPr/>
          </p:nvSpPr>
          <p:spPr bwMode="auto">
            <a:xfrm>
              <a:off x="1670" y="1557"/>
              <a:ext cx="210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$</a:t>
              </a:r>
            </a:p>
          </p:txBody>
        </p:sp>
        <p:sp>
          <p:nvSpPr>
            <p:cNvPr id="39974" name="Rectangle 20"/>
            <p:cNvSpPr>
              <a:spLocks noChangeArrowheads="1"/>
            </p:cNvSpPr>
            <p:nvPr/>
          </p:nvSpPr>
          <p:spPr bwMode="auto">
            <a:xfrm>
              <a:off x="2534" y="1557"/>
              <a:ext cx="210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$</a:t>
              </a:r>
            </a:p>
          </p:txBody>
        </p:sp>
        <p:sp>
          <p:nvSpPr>
            <p:cNvPr id="39975" name="Rectangle 21"/>
            <p:cNvSpPr>
              <a:spLocks noChangeArrowheads="1"/>
            </p:cNvSpPr>
            <p:nvPr/>
          </p:nvSpPr>
          <p:spPr bwMode="auto">
            <a:xfrm>
              <a:off x="3398" y="1557"/>
              <a:ext cx="210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$</a:t>
              </a:r>
            </a:p>
          </p:txBody>
        </p:sp>
        <p:sp>
          <p:nvSpPr>
            <p:cNvPr id="39976" name="Rectangle 22"/>
            <p:cNvSpPr>
              <a:spLocks noChangeArrowheads="1"/>
            </p:cNvSpPr>
            <p:nvPr/>
          </p:nvSpPr>
          <p:spPr bwMode="auto">
            <a:xfrm>
              <a:off x="4228" y="1492"/>
              <a:ext cx="232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7" name="Rectangle 23"/>
            <p:cNvSpPr>
              <a:spLocks noChangeArrowheads="1"/>
            </p:cNvSpPr>
            <p:nvPr/>
          </p:nvSpPr>
          <p:spPr bwMode="auto">
            <a:xfrm>
              <a:off x="4262" y="1557"/>
              <a:ext cx="210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  <a:latin typeface="Book Antiqua" pitchFamily="18" charset="0"/>
                </a:rPr>
                <a:t>$</a:t>
              </a:r>
            </a:p>
          </p:txBody>
        </p:sp>
      </p:grpSp>
      <p:sp>
        <p:nvSpPr>
          <p:cNvPr id="39944" name="Line 25"/>
          <p:cNvSpPr>
            <a:spLocks noChangeShapeType="1"/>
          </p:cNvSpPr>
          <p:nvPr/>
        </p:nvSpPr>
        <p:spPr bwMode="auto">
          <a:xfrm flipV="1">
            <a:off x="1295400" y="2971800"/>
            <a:ext cx="15240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45" name="Rectangle 26"/>
          <p:cNvSpPr>
            <a:spLocks noChangeArrowheads="1"/>
          </p:cNvSpPr>
          <p:nvPr/>
        </p:nvSpPr>
        <p:spPr bwMode="auto">
          <a:xfrm>
            <a:off x="671513" y="3178175"/>
            <a:ext cx="8128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Field</a:t>
            </a:r>
          </a:p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Count</a:t>
            </a:r>
          </a:p>
        </p:txBody>
      </p:sp>
      <p:sp>
        <p:nvSpPr>
          <p:cNvPr id="39946" name="Rectangle 27"/>
          <p:cNvSpPr>
            <a:spLocks noChangeArrowheads="1"/>
          </p:cNvSpPr>
          <p:nvPr/>
        </p:nvSpPr>
        <p:spPr bwMode="auto">
          <a:xfrm>
            <a:off x="2117725" y="2957513"/>
            <a:ext cx="50863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Book Antiqua" pitchFamily="18" charset="0"/>
              </a:rPr>
              <a:t>Fields Delimited by Special Symbols</a:t>
            </a:r>
          </a:p>
        </p:txBody>
      </p:sp>
      <p:sp>
        <p:nvSpPr>
          <p:cNvPr id="39947" name="Rectangle 28"/>
          <p:cNvSpPr>
            <a:spLocks noChangeArrowheads="1"/>
          </p:cNvSpPr>
          <p:nvPr/>
        </p:nvSpPr>
        <p:spPr bwMode="auto">
          <a:xfrm>
            <a:off x="1814513" y="2036763"/>
            <a:ext cx="451802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F1                    F2                   F3                    F4</a:t>
            </a:r>
          </a:p>
        </p:txBody>
      </p:sp>
      <p:sp>
        <p:nvSpPr>
          <p:cNvPr id="39948" name="Rectangle 29"/>
          <p:cNvSpPr>
            <a:spLocks noChangeArrowheads="1"/>
          </p:cNvSpPr>
          <p:nvPr/>
        </p:nvSpPr>
        <p:spPr bwMode="auto">
          <a:xfrm>
            <a:off x="3413125" y="3636963"/>
            <a:ext cx="337502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Book Antiqua" pitchFamily="18" charset="0"/>
              </a:rPr>
              <a:t>F1             F2             F3             F4</a:t>
            </a:r>
          </a:p>
        </p:txBody>
      </p:sp>
      <p:grpSp>
        <p:nvGrpSpPr>
          <p:cNvPr id="39949" name="Group 39"/>
          <p:cNvGrpSpPr>
            <a:grpSpLocks/>
          </p:cNvGrpSpPr>
          <p:nvPr/>
        </p:nvGrpSpPr>
        <p:grpSpPr bwMode="auto">
          <a:xfrm>
            <a:off x="1225550" y="3968750"/>
            <a:ext cx="5854700" cy="596900"/>
            <a:chOff x="772" y="2500"/>
            <a:chExt cx="3688" cy="376"/>
          </a:xfrm>
        </p:grpSpPr>
        <p:sp>
          <p:nvSpPr>
            <p:cNvPr id="39958" name="Rectangle 30"/>
            <p:cNvSpPr>
              <a:spLocks noChangeArrowheads="1"/>
            </p:cNvSpPr>
            <p:nvPr/>
          </p:nvSpPr>
          <p:spPr bwMode="auto">
            <a:xfrm>
              <a:off x="772" y="2500"/>
              <a:ext cx="232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9" name="Rectangle 31"/>
            <p:cNvSpPr>
              <a:spLocks noChangeArrowheads="1"/>
            </p:cNvSpPr>
            <p:nvPr/>
          </p:nvSpPr>
          <p:spPr bwMode="auto">
            <a:xfrm>
              <a:off x="1012" y="2500"/>
              <a:ext cx="232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0" name="Rectangle 32"/>
            <p:cNvSpPr>
              <a:spLocks noChangeArrowheads="1"/>
            </p:cNvSpPr>
            <p:nvPr/>
          </p:nvSpPr>
          <p:spPr bwMode="auto">
            <a:xfrm>
              <a:off x="1252" y="2500"/>
              <a:ext cx="232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1" name="Rectangle 33"/>
            <p:cNvSpPr>
              <a:spLocks noChangeArrowheads="1"/>
            </p:cNvSpPr>
            <p:nvPr/>
          </p:nvSpPr>
          <p:spPr bwMode="auto">
            <a:xfrm>
              <a:off x="1492" y="2500"/>
              <a:ext cx="232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2" name="Rectangle 34"/>
            <p:cNvSpPr>
              <a:spLocks noChangeArrowheads="1"/>
            </p:cNvSpPr>
            <p:nvPr/>
          </p:nvSpPr>
          <p:spPr bwMode="auto">
            <a:xfrm>
              <a:off x="1732" y="2500"/>
              <a:ext cx="232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3" name="Rectangle 35"/>
            <p:cNvSpPr>
              <a:spLocks noChangeArrowheads="1"/>
            </p:cNvSpPr>
            <p:nvPr/>
          </p:nvSpPr>
          <p:spPr bwMode="auto">
            <a:xfrm>
              <a:off x="1972" y="2500"/>
              <a:ext cx="616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4" name="Rectangle 36"/>
            <p:cNvSpPr>
              <a:spLocks noChangeArrowheads="1"/>
            </p:cNvSpPr>
            <p:nvPr/>
          </p:nvSpPr>
          <p:spPr bwMode="auto">
            <a:xfrm>
              <a:off x="2596" y="2500"/>
              <a:ext cx="616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5" name="Rectangle 37"/>
            <p:cNvSpPr>
              <a:spLocks noChangeArrowheads="1"/>
            </p:cNvSpPr>
            <p:nvPr/>
          </p:nvSpPr>
          <p:spPr bwMode="auto">
            <a:xfrm>
              <a:off x="3220" y="2500"/>
              <a:ext cx="616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6" name="Rectangle 38"/>
            <p:cNvSpPr>
              <a:spLocks noChangeArrowheads="1"/>
            </p:cNvSpPr>
            <p:nvPr/>
          </p:nvSpPr>
          <p:spPr bwMode="auto">
            <a:xfrm>
              <a:off x="3844" y="2500"/>
              <a:ext cx="616" cy="3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950" name="Group 45"/>
          <p:cNvGrpSpPr>
            <a:grpSpLocks/>
          </p:cNvGrpSpPr>
          <p:nvPr/>
        </p:nvGrpSpPr>
        <p:grpSpPr bwMode="auto">
          <a:xfrm>
            <a:off x="1371600" y="4495800"/>
            <a:ext cx="5716588" cy="700088"/>
            <a:chOff x="864" y="2832"/>
            <a:chExt cx="3601" cy="441"/>
          </a:xfrm>
        </p:grpSpPr>
        <p:sp>
          <p:nvSpPr>
            <p:cNvPr id="39953" name="Freeform 40"/>
            <p:cNvSpPr>
              <a:spLocks/>
            </p:cNvSpPr>
            <p:nvPr/>
          </p:nvSpPr>
          <p:spPr bwMode="auto">
            <a:xfrm>
              <a:off x="864" y="2832"/>
              <a:ext cx="1105" cy="303"/>
            </a:xfrm>
            <a:custGeom>
              <a:avLst/>
              <a:gdLst>
                <a:gd name="T0" fmla="*/ 0 w 1105"/>
                <a:gd name="T1" fmla="*/ 0 h 303"/>
                <a:gd name="T2" fmla="*/ 15 w 1105"/>
                <a:gd name="T3" fmla="*/ 65 h 303"/>
                <a:gd name="T4" fmla="*/ 28 w 1105"/>
                <a:gd name="T5" fmla="*/ 115 h 303"/>
                <a:gd name="T6" fmla="*/ 40 w 1105"/>
                <a:gd name="T7" fmla="*/ 152 h 303"/>
                <a:gd name="T8" fmla="*/ 78 w 1105"/>
                <a:gd name="T9" fmla="*/ 190 h 303"/>
                <a:gd name="T10" fmla="*/ 115 w 1105"/>
                <a:gd name="T11" fmla="*/ 215 h 303"/>
                <a:gd name="T12" fmla="*/ 153 w 1105"/>
                <a:gd name="T13" fmla="*/ 227 h 303"/>
                <a:gd name="T14" fmla="*/ 190 w 1105"/>
                <a:gd name="T15" fmla="*/ 240 h 303"/>
                <a:gd name="T16" fmla="*/ 240 w 1105"/>
                <a:gd name="T17" fmla="*/ 240 h 303"/>
                <a:gd name="T18" fmla="*/ 278 w 1105"/>
                <a:gd name="T19" fmla="*/ 252 h 303"/>
                <a:gd name="T20" fmla="*/ 316 w 1105"/>
                <a:gd name="T21" fmla="*/ 265 h 303"/>
                <a:gd name="T22" fmla="*/ 353 w 1105"/>
                <a:gd name="T23" fmla="*/ 265 h 303"/>
                <a:gd name="T24" fmla="*/ 391 w 1105"/>
                <a:gd name="T25" fmla="*/ 277 h 303"/>
                <a:gd name="T26" fmla="*/ 441 w 1105"/>
                <a:gd name="T27" fmla="*/ 290 h 303"/>
                <a:gd name="T28" fmla="*/ 478 w 1105"/>
                <a:gd name="T29" fmla="*/ 290 h 303"/>
                <a:gd name="T30" fmla="*/ 516 w 1105"/>
                <a:gd name="T31" fmla="*/ 290 h 303"/>
                <a:gd name="T32" fmla="*/ 566 w 1105"/>
                <a:gd name="T33" fmla="*/ 302 h 303"/>
                <a:gd name="T34" fmla="*/ 603 w 1105"/>
                <a:gd name="T35" fmla="*/ 302 h 303"/>
                <a:gd name="T36" fmla="*/ 641 w 1105"/>
                <a:gd name="T37" fmla="*/ 302 h 303"/>
                <a:gd name="T38" fmla="*/ 678 w 1105"/>
                <a:gd name="T39" fmla="*/ 302 h 303"/>
                <a:gd name="T40" fmla="*/ 716 w 1105"/>
                <a:gd name="T41" fmla="*/ 302 h 303"/>
                <a:gd name="T42" fmla="*/ 753 w 1105"/>
                <a:gd name="T43" fmla="*/ 302 h 303"/>
                <a:gd name="T44" fmla="*/ 803 w 1105"/>
                <a:gd name="T45" fmla="*/ 290 h 303"/>
                <a:gd name="T46" fmla="*/ 841 w 1105"/>
                <a:gd name="T47" fmla="*/ 290 h 303"/>
                <a:gd name="T48" fmla="*/ 878 w 1105"/>
                <a:gd name="T49" fmla="*/ 277 h 303"/>
                <a:gd name="T50" fmla="*/ 916 w 1105"/>
                <a:gd name="T51" fmla="*/ 265 h 303"/>
                <a:gd name="T52" fmla="*/ 953 w 1105"/>
                <a:gd name="T53" fmla="*/ 252 h 303"/>
                <a:gd name="T54" fmla="*/ 991 w 1105"/>
                <a:gd name="T55" fmla="*/ 227 h 303"/>
                <a:gd name="T56" fmla="*/ 1028 w 1105"/>
                <a:gd name="T57" fmla="*/ 202 h 303"/>
                <a:gd name="T58" fmla="*/ 1053 w 1105"/>
                <a:gd name="T59" fmla="*/ 165 h 303"/>
                <a:gd name="T60" fmla="*/ 1078 w 1105"/>
                <a:gd name="T61" fmla="*/ 127 h 303"/>
                <a:gd name="T62" fmla="*/ 1103 w 1105"/>
                <a:gd name="T63" fmla="*/ 90 h 303"/>
                <a:gd name="T64" fmla="*/ 1104 w 1105"/>
                <a:gd name="T65" fmla="*/ 48 h 30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05"/>
                <a:gd name="T100" fmla="*/ 0 h 303"/>
                <a:gd name="T101" fmla="*/ 1105 w 1105"/>
                <a:gd name="T102" fmla="*/ 303 h 30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05" h="303">
                  <a:moveTo>
                    <a:pt x="0" y="0"/>
                  </a:moveTo>
                  <a:lnTo>
                    <a:pt x="15" y="65"/>
                  </a:lnTo>
                  <a:lnTo>
                    <a:pt x="28" y="115"/>
                  </a:lnTo>
                  <a:lnTo>
                    <a:pt x="40" y="152"/>
                  </a:lnTo>
                  <a:lnTo>
                    <a:pt x="78" y="190"/>
                  </a:lnTo>
                  <a:lnTo>
                    <a:pt x="115" y="215"/>
                  </a:lnTo>
                  <a:lnTo>
                    <a:pt x="153" y="227"/>
                  </a:lnTo>
                  <a:lnTo>
                    <a:pt x="190" y="240"/>
                  </a:lnTo>
                  <a:lnTo>
                    <a:pt x="240" y="240"/>
                  </a:lnTo>
                  <a:lnTo>
                    <a:pt x="278" y="252"/>
                  </a:lnTo>
                  <a:lnTo>
                    <a:pt x="316" y="265"/>
                  </a:lnTo>
                  <a:lnTo>
                    <a:pt x="353" y="265"/>
                  </a:lnTo>
                  <a:lnTo>
                    <a:pt x="391" y="277"/>
                  </a:lnTo>
                  <a:lnTo>
                    <a:pt x="441" y="290"/>
                  </a:lnTo>
                  <a:lnTo>
                    <a:pt x="478" y="290"/>
                  </a:lnTo>
                  <a:lnTo>
                    <a:pt x="516" y="290"/>
                  </a:lnTo>
                  <a:lnTo>
                    <a:pt x="566" y="302"/>
                  </a:lnTo>
                  <a:lnTo>
                    <a:pt x="603" y="302"/>
                  </a:lnTo>
                  <a:lnTo>
                    <a:pt x="641" y="302"/>
                  </a:lnTo>
                  <a:lnTo>
                    <a:pt x="678" y="302"/>
                  </a:lnTo>
                  <a:lnTo>
                    <a:pt x="716" y="302"/>
                  </a:lnTo>
                  <a:lnTo>
                    <a:pt x="753" y="302"/>
                  </a:lnTo>
                  <a:lnTo>
                    <a:pt x="803" y="290"/>
                  </a:lnTo>
                  <a:lnTo>
                    <a:pt x="841" y="290"/>
                  </a:lnTo>
                  <a:lnTo>
                    <a:pt x="878" y="277"/>
                  </a:lnTo>
                  <a:lnTo>
                    <a:pt x="916" y="265"/>
                  </a:lnTo>
                  <a:lnTo>
                    <a:pt x="953" y="252"/>
                  </a:lnTo>
                  <a:lnTo>
                    <a:pt x="991" y="227"/>
                  </a:lnTo>
                  <a:lnTo>
                    <a:pt x="1028" y="202"/>
                  </a:lnTo>
                  <a:lnTo>
                    <a:pt x="1053" y="165"/>
                  </a:lnTo>
                  <a:lnTo>
                    <a:pt x="1078" y="127"/>
                  </a:lnTo>
                  <a:lnTo>
                    <a:pt x="1103" y="90"/>
                  </a:lnTo>
                  <a:lnTo>
                    <a:pt x="1104" y="48"/>
                  </a:lnTo>
                </a:path>
              </a:pathLst>
            </a:custGeom>
            <a:noFill/>
            <a:ln w="12700" cap="rnd">
              <a:solidFill>
                <a:schemeClr val="tx2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4" name="Freeform 41"/>
            <p:cNvSpPr>
              <a:spLocks/>
            </p:cNvSpPr>
            <p:nvPr/>
          </p:nvSpPr>
          <p:spPr bwMode="auto">
            <a:xfrm>
              <a:off x="1152" y="2832"/>
              <a:ext cx="1441" cy="341"/>
            </a:xfrm>
            <a:custGeom>
              <a:avLst/>
              <a:gdLst>
                <a:gd name="T0" fmla="*/ 0 w 1441"/>
                <a:gd name="T1" fmla="*/ 0 h 341"/>
                <a:gd name="T2" fmla="*/ 28 w 1441"/>
                <a:gd name="T3" fmla="*/ 65 h 341"/>
                <a:gd name="T4" fmla="*/ 53 w 1441"/>
                <a:gd name="T5" fmla="*/ 102 h 341"/>
                <a:gd name="T6" fmla="*/ 90 w 1441"/>
                <a:gd name="T7" fmla="*/ 127 h 341"/>
                <a:gd name="T8" fmla="*/ 128 w 1441"/>
                <a:gd name="T9" fmla="*/ 152 h 341"/>
                <a:gd name="T10" fmla="*/ 165 w 1441"/>
                <a:gd name="T11" fmla="*/ 177 h 341"/>
                <a:gd name="T12" fmla="*/ 228 w 1441"/>
                <a:gd name="T13" fmla="*/ 202 h 341"/>
                <a:gd name="T14" fmla="*/ 265 w 1441"/>
                <a:gd name="T15" fmla="*/ 227 h 341"/>
                <a:gd name="T16" fmla="*/ 315 w 1441"/>
                <a:gd name="T17" fmla="*/ 240 h 341"/>
                <a:gd name="T18" fmla="*/ 365 w 1441"/>
                <a:gd name="T19" fmla="*/ 265 h 341"/>
                <a:gd name="T20" fmla="*/ 415 w 1441"/>
                <a:gd name="T21" fmla="*/ 277 h 341"/>
                <a:gd name="T22" fmla="*/ 453 w 1441"/>
                <a:gd name="T23" fmla="*/ 302 h 341"/>
                <a:gd name="T24" fmla="*/ 503 w 1441"/>
                <a:gd name="T25" fmla="*/ 315 h 341"/>
                <a:gd name="T26" fmla="*/ 553 w 1441"/>
                <a:gd name="T27" fmla="*/ 327 h 341"/>
                <a:gd name="T28" fmla="*/ 603 w 1441"/>
                <a:gd name="T29" fmla="*/ 340 h 341"/>
                <a:gd name="T30" fmla="*/ 653 w 1441"/>
                <a:gd name="T31" fmla="*/ 340 h 341"/>
                <a:gd name="T32" fmla="*/ 690 w 1441"/>
                <a:gd name="T33" fmla="*/ 340 h 341"/>
                <a:gd name="T34" fmla="*/ 728 w 1441"/>
                <a:gd name="T35" fmla="*/ 340 h 341"/>
                <a:gd name="T36" fmla="*/ 778 w 1441"/>
                <a:gd name="T37" fmla="*/ 340 h 341"/>
                <a:gd name="T38" fmla="*/ 815 w 1441"/>
                <a:gd name="T39" fmla="*/ 340 h 341"/>
                <a:gd name="T40" fmla="*/ 865 w 1441"/>
                <a:gd name="T41" fmla="*/ 340 h 341"/>
                <a:gd name="T42" fmla="*/ 903 w 1441"/>
                <a:gd name="T43" fmla="*/ 340 h 341"/>
                <a:gd name="T44" fmla="*/ 940 w 1441"/>
                <a:gd name="T45" fmla="*/ 327 h 341"/>
                <a:gd name="T46" fmla="*/ 978 w 1441"/>
                <a:gd name="T47" fmla="*/ 315 h 341"/>
                <a:gd name="T48" fmla="*/ 1015 w 1441"/>
                <a:gd name="T49" fmla="*/ 302 h 341"/>
                <a:gd name="T50" fmla="*/ 1053 w 1441"/>
                <a:gd name="T51" fmla="*/ 290 h 341"/>
                <a:gd name="T52" fmla="*/ 1090 w 1441"/>
                <a:gd name="T53" fmla="*/ 277 h 341"/>
                <a:gd name="T54" fmla="*/ 1128 w 1441"/>
                <a:gd name="T55" fmla="*/ 265 h 341"/>
                <a:gd name="T56" fmla="*/ 1165 w 1441"/>
                <a:gd name="T57" fmla="*/ 252 h 341"/>
                <a:gd name="T58" fmla="*/ 1203 w 1441"/>
                <a:gd name="T59" fmla="*/ 227 h 341"/>
                <a:gd name="T60" fmla="*/ 1240 w 1441"/>
                <a:gd name="T61" fmla="*/ 215 h 341"/>
                <a:gd name="T62" fmla="*/ 1303 w 1441"/>
                <a:gd name="T63" fmla="*/ 190 h 341"/>
                <a:gd name="T64" fmla="*/ 1365 w 1441"/>
                <a:gd name="T65" fmla="*/ 177 h 341"/>
                <a:gd name="T66" fmla="*/ 1403 w 1441"/>
                <a:gd name="T67" fmla="*/ 165 h 341"/>
                <a:gd name="T68" fmla="*/ 1415 w 1441"/>
                <a:gd name="T69" fmla="*/ 127 h 341"/>
                <a:gd name="T70" fmla="*/ 1428 w 1441"/>
                <a:gd name="T71" fmla="*/ 90 h 341"/>
                <a:gd name="T72" fmla="*/ 1440 w 1441"/>
                <a:gd name="T73" fmla="*/ 48 h 34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41"/>
                <a:gd name="T112" fmla="*/ 0 h 341"/>
                <a:gd name="T113" fmla="*/ 1441 w 1441"/>
                <a:gd name="T114" fmla="*/ 341 h 34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41" h="341">
                  <a:moveTo>
                    <a:pt x="0" y="0"/>
                  </a:moveTo>
                  <a:lnTo>
                    <a:pt x="28" y="65"/>
                  </a:lnTo>
                  <a:lnTo>
                    <a:pt x="53" y="102"/>
                  </a:lnTo>
                  <a:lnTo>
                    <a:pt x="90" y="127"/>
                  </a:lnTo>
                  <a:lnTo>
                    <a:pt x="128" y="152"/>
                  </a:lnTo>
                  <a:lnTo>
                    <a:pt x="165" y="177"/>
                  </a:lnTo>
                  <a:lnTo>
                    <a:pt x="228" y="202"/>
                  </a:lnTo>
                  <a:lnTo>
                    <a:pt x="265" y="227"/>
                  </a:lnTo>
                  <a:lnTo>
                    <a:pt x="315" y="240"/>
                  </a:lnTo>
                  <a:lnTo>
                    <a:pt x="365" y="265"/>
                  </a:lnTo>
                  <a:lnTo>
                    <a:pt x="415" y="277"/>
                  </a:lnTo>
                  <a:lnTo>
                    <a:pt x="453" y="302"/>
                  </a:lnTo>
                  <a:lnTo>
                    <a:pt x="503" y="315"/>
                  </a:lnTo>
                  <a:lnTo>
                    <a:pt x="553" y="327"/>
                  </a:lnTo>
                  <a:lnTo>
                    <a:pt x="603" y="340"/>
                  </a:lnTo>
                  <a:lnTo>
                    <a:pt x="653" y="340"/>
                  </a:lnTo>
                  <a:lnTo>
                    <a:pt x="690" y="340"/>
                  </a:lnTo>
                  <a:lnTo>
                    <a:pt x="728" y="340"/>
                  </a:lnTo>
                  <a:lnTo>
                    <a:pt x="778" y="340"/>
                  </a:lnTo>
                  <a:lnTo>
                    <a:pt x="815" y="340"/>
                  </a:lnTo>
                  <a:lnTo>
                    <a:pt x="865" y="340"/>
                  </a:lnTo>
                  <a:lnTo>
                    <a:pt x="903" y="340"/>
                  </a:lnTo>
                  <a:lnTo>
                    <a:pt x="940" y="327"/>
                  </a:lnTo>
                  <a:lnTo>
                    <a:pt x="978" y="315"/>
                  </a:lnTo>
                  <a:lnTo>
                    <a:pt x="1015" y="302"/>
                  </a:lnTo>
                  <a:lnTo>
                    <a:pt x="1053" y="290"/>
                  </a:lnTo>
                  <a:lnTo>
                    <a:pt x="1090" y="277"/>
                  </a:lnTo>
                  <a:lnTo>
                    <a:pt x="1128" y="265"/>
                  </a:lnTo>
                  <a:lnTo>
                    <a:pt x="1165" y="252"/>
                  </a:lnTo>
                  <a:lnTo>
                    <a:pt x="1203" y="227"/>
                  </a:lnTo>
                  <a:lnTo>
                    <a:pt x="1240" y="215"/>
                  </a:lnTo>
                  <a:lnTo>
                    <a:pt x="1303" y="190"/>
                  </a:lnTo>
                  <a:lnTo>
                    <a:pt x="1365" y="177"/>
                  </a:lnTo>
                  <a:lnTo>
                    <a:pt x="1403" y="165"/>
                  </a:lnTo>
                  <a:lnTo>
                    <a:pt x="1415" y="127"/>
                  </a:lnTo>
                  <a:lnTo>
                    <a:pt x="1428" y="90"/>
                  </a:lnTo>
                  <a:lnTo>
                    <a:pt x="1440" y="48"/>
                  </a:lnTo>
                </a:path>
              </a:pathLst>
            </a:custGeom>
            <a:noFill/>
            <a:ln w="12700" cap="rnd">
              <a:solidFill>
                <a:schemeClr val="tx2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5" name="Freeform 42"/>
            <p:cNvSpPr>
              <a:spLocks/>
            </p:cNvSpPr>
            <p:nvPr/>
          </p:nvSpPr>
          <p:spPr bwMode="auto">
            <a:xfrm>
              <a:off x="1344" y="2832"/>
              <a:ext cx="1873" cy="441"/>
            </a:xfrm>
            <a:custGeom>
              <a:avLst/>
              <a:gdLst>
                <a:gd name="T0" fmla="*/ 0 w 1873"/>
                <a:gd name="T1" fmla="*/ 0 h 441"/>
                <a:gd name="T2" fmla="*/ 61 w 1873"/>
                <a:gd name="T3" fmla="*/ 15 h 441"/>
                <a:gd name="T4" fmla="*/ 111 w 1873"/>
                <a:gd name="T5" fmla="*/ 52 h 441"/>
                <a:gd name="T6" fmla="*/ 148 w 1873"/>
                <a:gd name="T7" fmla="*/ 77 h 441"/>
                <a:gd name="T8" fmla="*/ 186 w 1873"/>
                <a:gd name="T9" fmla="*/ 115 h 441"/>
                <a:gd name="T10" fmla="*/ 223 w 1873"/>
                <a:gd name="T11" fmla="*/ 152 h 441"/>
                <a:gd name="T12" fmla="*/ 261 w 1873"/>
                <a:gd name="T13" fmla="*/ 190 h 441"/>
                <a:gd name="T14" fmla="*/ 311 w 1873"/>
                <a:gd name="T15" fmla="*/ 240 h 441"/>
                <a:gd name="T16" fmla="*/ 348 w 1873"/>
                <a:gd name="T17" fmla="*/ 265 h 441"/>
                <a:gd name="T18" fmla="*/ 398 w 1873"/>
                <a:gd name="T19" fmla="*/ 302 h 441"/>
                <a:gd name="T20" fmla="*/ 436 w 1873"/>
                <a:gd name="T21" fmla="*/ 327 h 441"/>
                <a:gd name="T22" fmla="*/ 473 w 1873"/>
                <a:gd name="T23" fmla="*/ 352 h 441"/>
                <a:gd name="T24" fmla="*/ 511 w 1873"/>
                <a:gd name="T25" fmla="*/ 365 h 441"/>
                <a:gd name="T26" fmla="*/ 561 w 1873"/>
                <a:gd name="T27" fmla="*/ 390 h 441"/>
                <a:gd name="T28" fmla="*/ 611 w 1873"/>
                <a:gd name="T29" fmla="*/ 402 h 441"/>
                <a:gd name="T30" fmla="*/ 648 w 1873"/>
                <a:gd name="T31" fmla="*/ 415 h 441"/>
                <a:gd name="T32" fmla="*/ 686 w 1873"/>
                <a:gd name="T33" fmla="*/ 427 h 441"/>
                <a:gd name="T34" fmla="*/ 736 w 1873"/>
                <a:gd name="T35" fmla="*/ 440 h 441"/>
                <a:gd name="T36" fmla="*/ 786 w 1873"/>
                <a:gd name="T37" fmla="*/ 440 h 441"/>
                <a:gd name="T38" fmla="*/ 836 w 1873"/>
                <a:gd name="T39" fmla="*/ 440 h 441"/>
                <a:gd name="T40" fmla="*/ 886 w 1873"/>
                <a:gd name="T41" fmla="*/ 440 h 441"/>
                <a:gd name="T42" fmla="*/ 923 w 1873"/>
                <a:gd name="T43" fmla="*/ 440 h 441"/>
                <a:gd name="T44" fmla="*/ 961 w 1873"/>
                <a:gd name="T45" fmla="*/ 440 h 441"/>
                <a:gd name="T46" fmla="*/ 998 w 1873"/>
                <a:gd name="T47" fmla="*/ 440 h 441"/>
                <a:gd name="T48" fmla="*/ 1048 w 1873"/>
                <a:gd name="T49" fmla="*/ 427 h 441"/>
                <a:gd name="T50" fmla="*/ 1098 w 1873"/>
                <a:gd name="T51" fmla="*/ 427 h 441"/>
                <a:gd name="T52" fmla="*/ 1136 w 1873"/>
                <a:gd name="T53" fmla="*/ 427 h 441"/>
                <a:gd name="T54" fmla="*/ 1198 w 1873"/>
                <a:gd name="T55" fmla="*/ 415 h 441"/>
                <a:gd name="T56" fmla="*/ 1236 w 1873"/>
                <a:gd name="T57" fmla="*/ 415 h 441"/>
                <a:gd name="T58" fmla="*/ 1273 w 1873"/>
                <a:gd name="T59" fmla="*/ 415 h 441"/>
                <a:gd name="T60" fmla="*/ 1311 w 1873"/>
                <a:gd name="T61" fmla="*/ 402 h 441"/>
                <a:gd name="T62" fmla="*/ 1348 w 1873"/>
                <a:gd name="T63" fmla="*/ 402 h 441"/>
                <a:gd name="T64" fmla="*/ 1386 w 1873"/>
                <a:gd name="T65" fmla="*/ 402 h 441"/>
                <a:gd name="T66" fmla="*/ 1436 w 1873"/>
                <a:gd name="T67" fmla="*/ 390 h 441"/>
                <a:gd name="T68" fmla="*/ 1473 w 1873"/>
                <a:gd name="T69" fmla="*/ 377 h 441"/>
                <a:gd name="T70" fmla="*/ 1511 w 1873"/>
                <a:gd name="T71" fmla="*/ 365 h 441"/>
                <a:gd name="T72" fmla="*/ 1549 w 1873"/>
                <a:gd name="T73" fmla="*/ 352 h 441"/>
                <a:gd name="T74" fmla="*/ 1586 w 1873"/>
                <a:gd name="T75" fmla="*/ 340 h 441"/>
                <a:gd name="T76" fmla="*/ 1624 w 1873"/>
                <a:gd name="T77" fmla="*/ 315 h 441"/>
                <a:gd name="T78" fmla="*/ 1661 w 1873"/>
                <a:gd name="T79" fmla="*/ 302 h 441"/>
                <a:gd name="T80" fmla="*/ 1699 w 1873"/>
                <a:gd name="T81" fmla="*/ 265 h 441"/>
                <a:gd name="T82" fmla="*/ 1736 w 1873"/>
                <a:gd name="T83" fmla="*/ 240 h 441"/>
                <a:gd name="T84" fmla="*/ 1774 w 1873"/>
                <a:gd name="T85" fmla="*/ 215 h 441"/>
                <a:gd name="T86" fmla="*/ 1811 w 1873"/>
                <a:gd name="T87" fmla="*/ 190 h 441"/>
                <a:gd name="T88" fmla="*/ 1836 w 1873"/>
                <a:gd name="T89" fmla="*/ 152 h 441"/>
                <a:gd name="T90" fmla="*/ 1849 w 1873"/>
                <a:gd name="T91" fmla="*/ 115 h 441"/>
                <a:gd name="T92" fmla="*/ 1861 w 1873"/>
                <a:gd name="T93" fmla="*/ 77 h 441"/>
                <a:gd name="T94" fmla="*/ 1872 w 1873"/>
                <a:gd name="T95" fmla="*/ 48 h 44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873"/>
                <a:gd name="T145" fmla="*/ 0 h 441"/>
                <a:gd name="T146" fmla="*/ 1873 w 1873"/>
                <a:gd name="T147" fmla="*/ 441 h 441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873" h="441">
                  <a:moveTo>
                    <a:pt x="0" y="0"/>
                  </a:moveTo>
                  <a:lnTo>
                    <a:pt x="61" y="15"/>
                  </a:lnTo>
                  <a:lnTo>
                    <a:pt x="111" y="52"/>
                  </a:lnTo>
                  <a:lnTo>
                    <a:pt x="148" y="77"/>
                  </a:lnTo>
                  <a:lnTo>
                    <a:pt x="186" y="115"/>
                  </a:lnTo>
                  <a:lnTo>
                    <a:pt x="223" y="152"/>
                  </a:lnTo>
                  <a:lnTo>
                    <a:pt x="261" y="190"/>
                  </a:lnTo>
                  <a:lnTo>
                    <a:pt x="311" y="240"/>
                  </a:lnTo>
                  <a:lnTo>
                    <a:pt x="348" y="265"/>
                  </a:lnTo>
                  <a:lnTo>
                    <a:pt x="398" y="302"/>
                  </a:lnTo>
                  <a:lnTo>
                    <a:pt x="436" y="327"/>
                  </a:lnTo>
                  <a:lnTo>
                    <a:pt x="473" y="352"/>
                  </a:lnTo>
                  <a:lnTo>
                    <a:pt x="511" y="365"/>
                  </a:lnTo>
                  <a:lnTo>
                    <a:pt x="561" y="390"/>
                  </a:lnTo>
                  <a:lnTo>
                    <a:pt x="611" y="402"/>
                  </a:lnTo>
                  <a:lnTo>
                    <a:pt x="648" y="415"/>
                  </a:lnTo>
                  <a:lnTo>
                    <a:pt x="686" y="427"/>
                  </a:lnTo>
                  <a:lnTo>
                    <a:pt x="736" y="440"/>
                  </a:lnTo>
                  <a:lnTo>
                    <a:pt x="786" y="440"/>
                  </a:lnTo>
                  <a:lnTo>
                    <a:pt x="836" y="440"/>
                  </a:lnTo>
                  <a:lnTo>
                    <a:pt x="886" y="440"/>
                  </a:lnTo>
                  <a:lnTo>
                    <a:pt x="923" y="440"/>
                  </a:lnTo>
                  <a:lnTo>
                    <a:pt x="961" y="440"/>
                  </a:lnTo>
                  <a:lnTo>
                    <a:pt x="998" y="440"/>
                  </a:lnTo>
                  <a:lnTo>
                    <a:pt x="1048" y="427"/>
                  </a:lnTo>
                  <a:lnTo>
                    <a:pt x="1098" y="427"/>
                  </a:lnTo>
                  <a:lnTo>
                    <a:pt x="1136" y="427"/>
                  </a:lnTo>
                  <a:lnTo>
                    <a:pt x="1198" y="415"/>
                  </a:lnTo>
                  <a:lnTo>
                    <a:pt x="1236" y="415"/>
                  </a:lnTo>
                  <a:lnTo>
                    <a:pt x="1273" y="415"/>
                  </a:lnTo>
                  <a:lnTo>
                    <a:pt x="1311" y="402"/>
                  </a:lnTo>
                  <a:lnTo>
                    <a:pt x="1348" y="402"/>
                  </a:lnTo>
                  <a:lnTo>
                    <a:pt x="1386" y="402"/>
                  </a:lnTo>
                  <a:lnTo>
                    <a:pt x="1436" y="390"/>
                  </a:lnTo>
                  <a:lnTo>
                    <a:pt x="1473" y="377"/>
                  </a:lnTo>
                  <a:lnTo>
                    <a:pt x="1511" y="365"/>
                  </a:lnTo>
                  <a:lnTo>
                    <a:pt x="1549" y="352"/>
                  </a:lnTo>
                  <a:lnTo>
                    <a:pt x="1586" y="340"/>
                  </a:lnTo>
                  <a:lnTo>
                    <a:pt x="1624" y="315"/>
                  </a:lnTo>
                  <a:lnTo>
                    <a:pt x="1661" y="302"/>
                  </a:lnTo>
                  <a:lnTo>
                    <a:pt x="1699" y="265"/>
                  </a:lnTo>
                  <a:lnTo>
                    <a:pt x="1736" y="240"/>
                  </a:lnTo>
                  <a:lnTo>
                    <a:pt x="1774" y="215"/>
                  </a:lnTo>
                  <a:lnTo>
                    <a:pt x="1811" y="190"/>
                  </a:lnTo>
                  <a:lnTo>
                    <a:pt x="1836" y="152"/>
                  </a:lnTo>
                  <a:lnTo>
                    <a:pt x="1849" y="115"/>
                  </a:lnTo>
                  <a:lnTo>
                    <a:pt x="1861" y="77"/>
                  </a:lnTo>
                  <a:lnTo>
                    <a:pt x="1872" y="48"/>
                  </a:lnTo>
                </a:path>
              </a:pathLst>
            </a:custGeom>
            <a:noFill/>
            <a:ln w="12700" cap="rnd">
              <a:solidFill>
                <a:schemeClr val="tx2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6" name="Freeform 43"/>
            <p:cNvSpPr>
              <a:spLocks/>
            </p:cNvSpPr>
            <p:nvPr/>
          </p:nvSpPr>
          <p:spPr bwMode="auto">
            <a:xfrm>
              <a:off x="1632" y="2832"/>
              <a:ext cx="2209" cy="403"/>
            </a:xfrm>
            <a:custGeom>
              <a:avLst/>
              <a:gdLst>
                <a:gd name="T0" fmla="*/ 0 w 2209"/>
                <a:gd name="T1" fmla="*/ 0 h 403"/>
                <a:gd name="T2" fmla="*/ 10 w 2209"/>
                <a:gd name="T3" fmla="*/ 52 h 403"/>
                <a:gd name="T4" fmla="*/ 23 w 2209"/>
                <a:gd name="T5" fmla="*/ 90 h 403"/>
                <a:gd name="T6" fmla="*/ 35 w 2209"/>
                <a:gd name="T7" fmla="*/ 127 h 403"/>
                <a:gd name="T8" fmla="*/ 60 w 2209"/>
                <a:gd name="T9" fmla="*/ 165 h 403"/>
                <a:gd name="T10" fmla="*/ 98 w 2209"/>
                <a:gd name="T11" fmla="*/ 202 h 403"/>
                <a:gd name="T12" fmla="*/ 135 w 2209"/>
                <a:gd name="T13" fmla="*/ 227 h 403"/>
                <a:gd name="T14" fmla="*/ 173 w 2209"/>
                <a:gd name="T15" fmla="*/ 265 h 403"/>
                <a:gd name="T16" fmla="*/ 210 w 2209"/>
                <a:gd name="T17" fmla="*/ 290 h 403"/>
                <a:gd name="T18" fmla="*/ 248 w 2209"/>
                <a:gd name="T19" fmla="*/ 302 h 403"/>
                <a:gd name="T20" fmla="*/ 285 w 2209"/>
                <a:gd name="T21" fmla="*/ 327 h 403"/>
                <a:gd name="T22" fmla="*/ 323 w 2209"/>
                <a:gd name="T23" fmla="*/ 352 h 403"/>
                <a:gd name="T24" fmla="*/ 360 w 2209"/>
                <a:gd name="T25" fmla="*/ 365 h 403"/>
                <a:gd name="T26" fmla="*/ 398 w 2209"/>
                <a:gd name="T27" fmla="*/ 377 h 403"/>
                <a:gd name="T28" fmla="*/ 448 w 2209"/>
                <a:gd name="T29" fmla="*/ 377 h 403"/>
                <a:gd name="T30" fmla="*/ 485 w 2209"/>
                <a:gd name="T31" fmla="*/ 390 h 403"/>
                <a:gd name="T32" fmla="*/ 523 w 2209"/>
                <a:gd name="T33" fmla="*/ 390 h 403"/>
                <a:gd name="T34" fmla="*/ 585 w 2209"/>
                <a:gd name="T35" fmla="*/ 390 h 403"/>
                <a:gd name="T36" fmla="*/ 623 w 2209"/>
                <a:gd name="T37" fmla="*/ 390 h 403"/>
                <a:gd name="T38" fmla="*/ 673 w 2209"/>
                <a:gd name="T39" fmla="*/ 390 h 403"/>
                <a:gd name="T40" fmla="*/ 723 w 2209"/>
                <a:gd name="T41" fmla="*/ 402 h 403"/>
                <a:gd name="T42" fmla="*/ 760 w 2209"/>
                <a:gd name="T43" fmla="*/ 402 h 403"/>
                <a:gd name="T44" fmla="*/ 798 w 2209"/>
                <a:gd name="T45" fmla="*/ 402 h 403"/>
                <a:gd name="T46" fmla="*/ 835 w 2209"/>
                <a:gd name="T47" fmla="*/ 402 h 403"/>
                <a:gd name="T48" fmla="*/ 873 w 2209"/>
                <a:gd name="T49" fmla="*/ 402 h 403"/>
                <a:gd name="T50" fmla="*/ 910 w 2209"/>
                <a:gd name="T51" fmla="*/ 402 h 403"/>
                <a:gd name="T52" fmla="*/ 948 w 2209"/>
                <a:gd name="T53" fmla="*/ 402 h 403"/>
                <a:gd name="T54" fmla="*/ 985 w 2209"/>
                <a:gd name="T55" fmla="*/ 402 h 403"/>
                <a:gd name="T56" fmla="*/ 1035 w 2209"/>
                <a:gd name="T57" fmla="*/ 402 h 403"/>
                <a:gd name="T58" fmla="*/ 1085 w 2209"/>
                <a:gd name="T59" fmla="*/ 402 h 403"/>
                <a:gd name="T60" fmla="*/ 1123 w 2209"/>
                <a:gd name="T61" fmla="*/ 402 h 403"/>
                <a:gd name="T62" fmla="*/ 1160 w 2209"/>
                <a:gd name="T63" fmla="*/ 402 h 403"/>
                <a:gd name="T64" fmla="*/ 1210 w 2209"/>
                <a:gd name="T65" fmla="*/ 402 h 403"/>
                <a:gd name="T66" fmla="*/ 1261 w 2209"/>
                <a:gd name="T67" fmla="*/ 402 h 403"/>
                <a:gd name="T68" fmla="*/ 1298 w 2209"/>
                <a:gd name="T69" fmla="*/ 402 h 403"/>
                <a:gd name="T70" fmla="*/ 1336 w 2209"/>
                <a:gd name="T71" fmla="*/ 402 h 403"/>
                <a:gd name="T72" fmla="*/ 1373 w 2209"/>
                <a:gd name="T73" fmla="*/ 402 h 403"/>
                <a:gd name="T74" fmla="*/ 1423 w 2209"/>
                <a:gd name="T75" fmla="*/ 390 h 403"/>
                <a:gd name="T76" fmla="*/ 1473 w 2209"/>
                <a:gd name="T77" fmla="*/ 390 h 403"/>
                <a:gd name="T78" fmla="*/ 1511 w 2209"/>
                <a:gd name="T79" fmla="*/ 390 h 403"/>
                <a:gd name="T80" fmla="*/ 1561 w 2209"/>
                <a:gd name="T81" fmla="*/ 390 h 403"/>
                <a:gd name="T82" fmla="*/ 1598 w 2209"/>
                <a:gd name="T83" fmla="*/ 377 h 403"/>
                <a:gd name="T84" fmla="*/ 1648 w 2209"/>
                <a:gd name="T85" fmla="*/ 377 h 403"/>
                <a:gd name="T86" fmla="*/ 1686 w 2209"/>
                <a:gd name="T87" fmla="*/ 365 h 403"/>
                <a:gd name="T88" fmla="*/ 1723 w 2209"/>
                <a:gd name="T89" fmla="*/ 365 h 403"/>
                <a:gd name="T90" fmla="*/ 1761 w 2209"/>
                <a:gd name="T91" fmla="*/ 352 h 403"/>
                <a:gd name="T92" fmla="*/ 1811 w 2209"/>
                <a:gd name="T93" fmla="*/ 340 h 403"/>
                <a:gd name="T94" fmla="*/ 1861 w 2209"/>
                <a:gd name="T95" fmla="*/ 327 h 403"/>
                <a:gd name="T96" fmla="*/ 1898 w 2209"/>
                <a:gd name="T97" fmla="*/ 315 h 403"/>
                <a:gd name="T98" fmla="*/ 1936 w 2209"/>
                <a:gd name="T99" fmla="*/ 290 h 403"/>
                <a:gd name="T100" fmla="*/ 1973 w 2209"/>
                <a:gd name="T101" fmla="*/ 265 h 403"/>
                <a:gd name="T102" fmla="*/ 2011 w 2209"/>
                <a:gd name="T103" fmla="*/ 240 h 403"/>
                <a:gd name="T104" fmla="*/ 2048 w 2209"/>
                <a:gd name="T105" fmla="*/ 215 h 403"/>
                <a:gd name="T106" fmla="*/ 2086 w 2209"/>
                <a:gd name="T107" fmla="*/ 190 h 403"/>
                <a:gd name="T108" fmla="*/ 2123 w 2209"/>
                <a:gd name="T109" fmla="*/ 165 h 403"/>
                <a:gd name="T110" fmla="*/ 2161 w 2209"/>
                <a:gd name="T111" fmla="*/ 140 h 403"/>
                <a:gd name="T112" fmla="*/ 2186 w 2209"/>
                <a:gd name="T113" fmla="*/ 102 h 403"/>
                <a:gd name="T114" fmla="*/ 2198 w 2209"/>
                <a:gd name="T115" fmla="*/ 65 h 403"/>
                <a:gd name="T116" fmla="*/ 2208 w 2209"/>
                <a:gd name="T117" fmla="*/ 48 h 40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209"/>
                <a:gd name="T178" fmla="*/ 0 h 403"/>
                <a:gd name="T179" fmla="*/ 2209 w 2209"/>
                <a:gd name="T180" fmla="*/ 403 h 40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209" h="403">
                  <a:moveTo>
                    <a:pt x="0" y="0"/>
                  </a:moveTo>
                  <a:lnTo>
                    <a:pt x="10" y="52"/>
                  </a:lnTo>
                  <a:lnTo>
                    <a:pt x="23" y="90"/>
                  </a:lnTo>
                  <a:lnTo>
                    <a:pt x="35" y="127"/>
                  </a:lnTo>
                  <a:lnTo>
                    <a:pt x="60" y="165"/>
                  </a:lnTo>
                  <a:lnTo>
                    <a:pt x="98" y="202"/>
                  </a:lnTo>
                  <a:lnTo>
                    <a:pt x="135" y="227"/>
                  </a:lnTo>
                  <a:lnTo>
                    <a:pt x="173" y="265"/>
                  </a:lnTo>
                  <a:lnTo>
                    <a:pt x="210" y="290"/>
                  </a:lnTo>
                  <a:lnTo>
                    <a:pt x="248" y="302"/>
                  </a:lnTo>
                  <a:lnTo>
                    <a:pt x="285" y="327"/>
                  </a:lnTo>
                  <a:lnTo>
                    <a:pt x="323" y="352"/>
                  </a:lnTo>
                  <a:lnTo>
                    <a:pt x="360" y="365"/>
                  </a:lnTo>
                  <a:lnTo>
                    <a:pt x="398" y="377"/>
                  </a:lnTo>
                  <a:lnTo>
                    <a:pt x="448" y="377"/>
                  </a:lnTo>
                  <a:lnTo>
                    <a:pt x="485" y="390"/>
                  </a:lnTo>
                  <a:lnTo>
                    <a:pt x="523" y="390"/>
                  </a:lnTo>
                  <a:lnTo>
                    <a:pt x="585" y="390"/>
                  </a:lnTo>
                  <a:lnTo>
                    <a:pt x="623" y="390"/>
                  </a:lnTo>
                  <a:lnTo>
                    <a:pt x="673" y="390"/>
                  </a:lnTo>
                  <a:lnTo>
                    <a:pt x="723" y="402"/>
                  </a:lnTo>
                  <a:lnTo>
                    <a:pt x="760" y="402"/>
                  </a:lnTo>
                  <a:lnTo>
                    <a:pt x="798" y="402"/>
                  </a:lnTo>
                  <a:lnTo>
                    <a:pt x="835" y="402"/>
                  </a:lnTo>
                  <a:lnTo>
                    <a:pt x="873" y="402"/>
                  </a:lnTo>
                  <a:lnTo>
                    <a:pt x="910" y="402"/>
                  </a:lnTo>
                  <a:lnTo>
                    <a:pt x="948" y="402"/>
                  </a:lnTo>
                  <a:lnTo>
                    <a:pt x="985" y="402"/>
                  </a:lnTo>
                  <a:lnTo>
                    <a:pt x="1035" y="402"/>
                  </a:lnTo>
                  <a:lnTo>
                    <a:pt x="1085" y="402"/>
                  </a:lnTo>
                  <a:lnTo>
                    <a:pt x="1123" y="402"/>
                  </a:lnTo>
                  <a:lnTo>
                    <a:pt x="1160" y="402"/>
                  </a:lnTo>
                  <a:lnTo>
                    <a:pt x="1210" y="402"/>
                  </a:lnTo>
                  <a:lnTo>
                    <a:pt x="1261" y="402"/>
                  </a:lnTo>
                  <a:lnTo>
                    <a:pt x="1298" y="402"/>
                  </a:lnTo>
                  <a:lnTo>
                    <a:pt x="1336" y="402"/>
                  </a:lnTo>
                  <a:lnTo>
                    <a:pt x="1373" y="402"/>
                  </a:lnTo>
                  <a:lnTo>
                    <a:pt x="1423" y="390"/>
                  </a:lnTo>
                  <a:lnTo>
                    <a:pt x="1473" y="390"/>
                  </a:lnTo>
                  <a:lnTo>
                    <a:pt x="1511" y="390"/>
                  </a:lnTo>
                  <a:lnTo>
                    <a:pt x="1561" y="390"/>
                  </a:lnTo>
                  <a:lnTo>
                    <a:pt x="1598" y="377"/>
                  </a:lnTo>
                  <a:lnTo>
                    <a:pt x="1648" y="377"/>
                  </a:lnTo>
                  <a:lnTo>
                    <a:pt x="1686" y="365"/>
                  </a:lnTo>
                  <a:lnTo>
                    <a:pt x="1723" y="365"/>
                  </a:lnTo>
                  <a:lnTo>
                    <a:pt x="1761" y="352"/>
                  </a:lnTo>
                  <a:lnTo>
                    <a:pt x="1811" y="340"/>
                  </a:lnTo>
                  <a:lnTo>
                    <a:pt x="1861" y="327"/>
                  </a:lnTo>
                  <a:lnTo>
                    <a:pt x="1898" y="315"/>
                  </a:lnTo>
                  <a:lnTo>
                    <a:pt x="1936" y="290"/>
                  </a:lnTo>
                  <a:lnTo>
                    <a:pt x="1973" y="265"/>
                  </a:lnTo>
                  <a:lnTo>
                    <a:pt x="2011" y="240"/>
                  </a:lnTo>
                  <a:lnTo>
                    <a:pt x="2048" y="215"/>
                  </a:lnTo>
                  <a:lnTo>
                    <a:pt x="2086" y="190"/>
                  </a:lnTo>
                  <a:lnTo>
                    <a:pt x="2123" y="165"/>
                  </a:lnTo>
                  <a:lnTo>
                    <a:pt x="2161" y="140"/>
                  </a:lnTo>
                  <a:lnTo>
                    <a:pt x="2186" y="102"/>
                  </a:lnTo>
                  <a:lnTo>
                    <a:pt x="2198" y="65"/>
                  </a:lnTo>
                  <a:lnTo>
                    <a:pt x="2208" y="48"/>
                  </a:lnTo>
                </a:path>
              </a:pathLst>
            </a:custGeom>
            <a:noFill/>
            <a:ln w="12700" cap="rnd">
              <a:solidFill>
                <a:schemeClr val="tx2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7" name="Freeform 44"/>
            <p:cNvSpPr>
              <a:spLocks/>
            </p:cNvSpPr>
            <p:nvPr/>
          </p:nvSpPr>
          <p:spPr bwMode="auto">
            <a:xfrm>
              <a:off x="1824" y="2832"/>
              <a:ext cx="2641" cy="403"/>
            </a:xfrm>
            <a:custGeom>
              <a:avLst/>
              <a:gdLst>
                <a:gd name="T0" fmla="*/ 31 w 2641"/>
                <a:gd name="T1" fmla="*/ 52 h 403"/>
                <a:gd name="T2" fmla="*/ 81 w 2641"/>
                <a:gd name="T3" fmla="*/ 115 h 403"/>
                <a:gd name="T4" fmla="*/ 156 w 2641"/>
                <a:gd name="T5" fmla="*/ 152 h 403"/>
                <a:gd name="T6" fmla="*/ 231 w 2641"/>
                <a:gd name="T7" fmla="*/ 202 h 403"/>
                <a:gd name="T8" fmla="*/ 318 w 2641"/>
                <a:gd name="T9" fmla="*/ 240 h 403"/>
                <a:gd name="T10" fmla="*/ 393 w 2641"/>
                <a:gd name="T11" fmla="*/ 277 h 403"/>
                <a:gd name="T12" fmla="*/ 481 w 2641"/>
                <a:gd name="T13" fmla="*/ 315 h 403"/>
                <a:gd name="T14" fmla="*/ 568 w 2641"/>
                <a:gd name="T15" fmla="*/ 340 h 403"/>
                <a:gd name="T16" fmla="*/ 668 w 2641"/>
                <a:gd name="T17" fmla="*/ 365 h 403"/>
                <a:gd name="T18" fmla="*/ 756 w 2641"/>
                <a:gd name="T19" fmla="*/ 390 h 403"/>
                <a:gd name="T20" fmla="*/ 831 w 2641"/>
                <a:gd name="T21" fmla="*/ 390 h 403"/>
                <a:gd name="T22" fmla="*/ 906 w 2641"/>
                <a:gd name="T23" fmla="*/ 390 h 403"/>
                <a:gd name="T24" fmla="*/ 1006 w 2641"/>
                <a:gd name="T25" fmla="*/ 402 h 403"/>
                <a:gd name="T26" fmla="*/ 1094 w 2641"/>
                <a:gd name="T27" fmla="*/ 402 h 403"/>
                <a:gd name="T28" fmla="*/ 1194 w 2641"/>
                <a:gd name="T29" fmla="*/ 402 h 403"/>
                <a:gd name="T30" fmla="*/ 1269 w 2641"/>
                <a:gd name="T31" fmla="*/ 402 h 403"/>
                <a:gd name="T32" fmla="*/ 1356 w 2641"/>
                <a:gd name="T33" fmla="*/ 402 h 403"/>
                <a:gd name="T34" fmla="*/ 1444 w 2641"/>
                <a:gd name="T35" fmla="*/ 402 h 403"/>
                <a:gd name="T36" fmla="*/ 1531 w 2641"/>
                <a:gd name="T37" fmla="*/ 402 h 403"/>
                <a:gd name="T38" fmla="*/ 1619 w 2641"/>
                <a:gd name="T39" fmla="*/ 402 h 403"/>
                <a:gd name="T40" fmla="*/ 1706 w 2641"/>
                <a:gd name="T41" fmla="*/ 402 h 403"/>
                <a:gd name="T42" fmla="*/ 1781 w 2641"/>
                <a:gd name="T43" fmla="*/ 390 h 403"/>
                <a:gd name="T44" fmla="*/ 1856 w 2641"/>
                <a:gd name="T45" fmla="*/ 377 h 403"/>
                <a:gd name="T46" fmla="*/ 1944 w 2641"/>
                <a:gd name="T47" fmla="*/ 377 h 403"/>
                <a:gd name="T48" fmla="*/ 2031 w 2641"/>
                <a:gd name="T49" fmla="*/ 365 h 403"/>
                <a:gd name="T50" fmla="*/ 2106 w 2641"/>
                <a:gd name="T51" fmla="*/ 365 h 403"/>
                <a:gd name="T52" fmla="*/ 2181 w 2641"/>
                <a:gd name="T53" fmla="*/ 340 h 403"/>
                <a:gd name="T54" fmla="*/ 2269 w 2641"/>
                <a:gd name="T55" fmla="*/ 315 h 403"/>
                <a:gd name="T56" fmla="*/ 2344 w 2641"/>
                <a:gd name="T57" fmla="*/ 277 h 403"/>
                <a:gd name="T58" fmla="*/ 2419 w 2641"/>
                <a:gd name="T59" fmla="*/ 240 h 403"/>
                <a:gd name="T60" fmla="*/ 2494 w 2641"/>
                <a:gd name="T61" fmla="*/ 190 h 403"/>
                <a:gd name="T62" fmla="*/ 2569 w 2641"/>
                <a:gd name="T63" fmla="*/ 140 h 403"/>
                <a:gd name="T64" fmla="*/ 2631 w 2641"/>
                <a:gd name="T65" fmla="*/ 65 h 40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41"/>
                <a:gd name="T100" fmla="*/ 0 h 403"/>
                <a:gd name="T101" fmla="*/ 2641 w 2641"/>
                <a:gd name="T102" fmla="*/ 403 h 40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41" h="403">
                  <a:moveTo>
                    <a:pt x="0" y="0"/>
                  </a:moveTo>
                  <a:lnTo>
                    <a:pt x="31" y="52"/>
                  </a:lnTo>
                  <a:lnTo>
                    <a:pt x="43" y="90"/>
                  </a:lnTo>
                  <a:lnTo>
                    <a:pt x="81" y="115"/>
                  </a:lnTo>
                  <a:lnTo>
                    <a:pt x="118" y="140"/>
                  </a:lnTo>
                  <a:lnTo>
                    <a:pt x="156" y="152"/>
                  </a:lnTo>
                  <a:lnTo>
                    <a:pt x="193" y="177"/>
                  </a:lnTo>
                  <a:lnTo>
                    <a:pt x="231" y="202"/>
                  </a:lnTo>
                  <a:lnTo>
                    <a:pt x="281" y="227"/>
                  </a:lnTo>
                  <a:lnTo>
                    <a:pt x="318" y="240"/>
                  </a:lnTo>
                  <a:lnTo>
                    <a:pt x="356" y="252"/>
                  </a:lnTo>
                  <a:lnTo>
                    <a:pt x="393" y="277"/>
                  </a:lnTo>
                  <a:lnTo>
                    <a:pt x="443" y="302"/>
                  </a:lnTo>
                  <a:lnTo>
                    <a:pt x="481" y="315"/>
                  </a:lnTo>
                  <a:lnTo>
                    <a:pt x="518" y="327"/>
                  </a:lnTo>
                  <a:lnTo>
                    <a:pt x="568" y="340"/>
                  </a:lnTo>
                  <a:lnTo>
                    <a:pt x="618" y="352"/>
                  </a:lnTo>
                  <a:lnTo>
                    <a:pt x="668" y="365"/>
                  </a:lnTo>
                  <a:lnTo>
                    <a:pt x="718" y="377"/>
                  </a:lnTo>
                  <a:lnTo>
                    <a:pt x="756" y="390"/>
                  </a:lnTo>
                  <a:lnTo>
                    <a:pt x="793" y="390"/>
                  </a:lnTo>
                  <a:lnTo>
                    <a:pt x="831" y="390"/>
                  </a:lnTo>
                  <a:lnTo>
                    <a:pt x="868" y="390"/>
                  </a:lnTo>
                  <a:lnTo>
                    <a:pt x="906" y="390"/>
                  </a:lnTo>
                  <a:lnTo>
                    <a:pt x="956" y="402"/>
                  </a:lnTo>
                  <a:lnTo>
                    <a:pt x="1006" y="402"/>
                  </a:lnTo>
                  <a:lnTo>
                    <a:pt x="1056" y="402"/>
                  </a:lnTo>
                  <a:lnTo>
                    <a:pt x="1094" y="402"/>
                  </a:lnTo>
                  <a:lnTo>
                    <a:pt x="1144" y="402"/>
                  </a:lnTo>
                  <a:lnTo>
                    <a:pt x="1194" y="402"/>
                  </a:lnTo>
                  <a:lnTo>
                    <a:pt x="1231" y="402"/>
                  </a:lnTo>
                  <a:lnTo>
                    <a:pt x="1269" y="402"/>
                  </a:lnTo>
                  <a:lnTo>
                    <a:pt x="1319" y="402"/>
                  </a:lnTo>
                  <a:lnTo>
                    <a:pt x="1356" y="402"/>
                  </a:lnTo>
                  <a:lnTo>
                    <a:pt x="1394" y="402"/>
                  </a:lnTo>
                  <a:lnTo>
                    <a:pt x="1444" y="402"/>
                  </a:lnTo>
                  <a:lnTo>
                    <a:pt x="1481" y="402"/>
                  </a:lnTo>
                  <a:lnTo>
                    <a:pt x="1531" y="402"/>
                  </a:lnTo>
                  <a:lnTo>
                    <a:pt x="1581" y="402"/>
                  </a:lnTo>
                  <a:lnTo>
                    <a:pt x="1619" y="402"/>
                  </a:lnTo>
                  <a:lnTo>
                    <a:pt x="1656" y="402"/>
                  </a:lnTo>
                  <a:lnTo>
                    <a:pt x="1706" y="402"/>
                  </a:lnTo>
                  <a:lnTo>
                    <a:pt x="1744" y="390"/>
                  </a:lnTo>
                  <a:lnTo>
                    <a:pt x="1781" y="390"/>
                  </a:lnTo>
                  <a:lnTo>
                    <a:pt x="1819" y="390"/>
                  </a:lnTo>
                  <a:lnTo>
                    <a:pt x="1856" y="377"/>
                  </a:lnTo>
                  <a:lnTo>
                    <a:pt x="1894" y="377"/>
                  </a:lnTo>
                  <a:lnTo>
                    <a:pt x="1944" y="377"/>
                  </a:lnTo>
                  <a:lnTo>
                    <a:pt x="1994" y="377"/>
                  </a:lnTo>
                  <a:lnTo>
                    <a:pt x="2031" y="365"/>
                  </a:lnTo>
                  <a:lnTo>
                    <a:pt x="2069" y="365"/>
                  </a:lnTo>
                  <a:lnTo>
                    <a:pt x="2106" y="365"/>
                  </a:lnTo>
                  <a:lnTo>
                    <a:pt x="2144" y="352"/>
                  </a:lnTo>
                  <a:lnTo>
                    <a:pt x="2181" y="340"/>
                  </a:lnTo>
                  <a:lnTo>
                    <a:pt x="2219" y="327"/>
                  </a:lnTo>
                  <a:lnTo>
                    <a:pt x="2269" y="315"/>
                  </a:lnTo>
                  <a:lnTo>
                    <a:pt x="2306" y="302"/>
                  </a:lnTo>
                  <a:lnTo>
                    <a:pt x="2344" y="277"/>
                  </a:lnTo>
                  <a:lnTo>
                    <a:pt x="2381" y="252"/>
                  </a:lnTo>
                  <a:lnTo>
                    <a:pt x="2419" y="240"/>
                  </a:lnTo>
                  <a:lnTo>
                    <a:pt x="2456" y="227"/>
                  </a:lnTo>
                  <a:lnTo>
                    <a:pt x="2494" y="190"/>
                  </a:lnTo>
                  <a:lnTo>
                    <a:pt x="2531" y="165"/>
                  </a:lnTo>
                  <a:lnTo>
                    <a:pt x="2569" y="140"/>
                  </a:lnTo>
                  <a:lnTo>
                    <a:pt x="2606" y="102"/>
                  </a:lnTo>
                  <a:lnTo>
                    <a:pt x="2631" y="65"/>
                  </a:lnTo>
                  <a:lnTo>
                    <a:pt x="2640" y="48"/>
                  </a:lnTo>
                </a:path>
              </a:pathLst>
            </a:custGeom>
            <a:noFill/>
            <a:ln w="12700" cap="rnd">
              <a:solidFill>
                <a:schemeClr val="tx2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51" name="Rectangle 46"/>
          <p:cNvSpPr>
            <a:spLocks noChangeArrowheads="1"/>
          </p:cNvSpPr>
          <p:nvPr/>
        </p:nvSpPr>
        <p:spPr bwMode="auto">
          <a:xfrm>
            <a:off x="2574925" y="5168900"/>
            <a:ext cx="3103563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Book Antiqua" pitchFamily="18" charset="0"/>
              </a:rPr>
              <a:t>Array of Field Offsets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DB File and Memory Management Implementation Perspective: </a:t>
            </a:r>
            <a:r>
              <a:rPr lang="en-US" sz="3600" dirty="0" err="1" smtClean="0"/>
              <a:t>SimpleDB</a:t>
            </a:r>
            <a:r>
              <a:rPr lang="en-US" sz="3600" dirty="0" smtClean="0"/>
              <a:t> – A case study</a:t>
            </a:r>
            <a:endParaRPr lang="en-US" sz="3600" dirty="0" smtClean="0"/>
          </a:p>
          <a:p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722313" y="5768975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**** </a:t>
            </a:r>
            <a:r>
              <a:rPr lang="en-US" sz="1200" dirty="0" smtClean="0"/>
              <a:t>Very recent release and new edition of book with minor implementation changes</a:t>
            </a:r>
          </a:p>
          <a:p>
            <a:r>
              <a:rPr lang="en-US" sz="1200" dirty="0" smtClean="0"/>
              <a:t>Will highlight as we go along.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087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"/>
            <a:ext cx="7772400" cy="1104900"/>
          </a:xfrm>
        </p:spPr>
        <p:txBody>
          <a:bodyPr/>
          <a:lstStyle/>
          <a:p>
            <a:r>
              <a:rPr lang="en-US" dirty="0" smtClean="0"/>
              <a:t>Another Look at </a:t>
            </a:r>
            <a:r>
              <a:rPr lang="en-US" dirty="0" err="1" smtClean="0"/>
              <a:t>SimpleDB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7772400" cy="4076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object 2"/>
          <p:cNvSpPr/>
          <p:nvPr/>
        </p:nvSpPr>
        <p:spPr>
          <a:xfrm>
            <a:off x="228600" y="1524000"/>
            <a:ext cx="8153400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11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Disks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7772400" cy="4076700"/>
          </a:xfrm>
        </p:spPr>
        <p:txBody>
          <a:bodyPr/>
          <a:lstStyle/>
          <a:p>
            <a:r>
              <a:rPr lang="en-US" smtClean="0"/>
              <a:t>Secondary storage device of choice. </a:t>
            </a:r>
          </a:p>
          <a:p>
            <a:r>
              <a:rPr lang="en-US" smtClean="0"/>
              <a:t>Main advantage over tapes:  </a:t>
            </a:r>
            <a:r>
              <a:rPr lang="en-US" i="1" u="sng" smtClean="0">
                <a:solidFill>
                  <a:schemeClr val="accent2"/>
                </a:solidFill>
              </a:rPr>
              <a:t>random access</a:t>
            </a:r>
            <a:r>
              <a:rPr lang="en-US" smtClean="0"/>
              <a:t> vs.</a:t>
            </a:r>
            <a:r>
              <a:rPr lang="en-US" smtClean="0">
                <a:solidFill>
                  <a:schemeClr val="accent2"/>
                </a:solidFill>
              </a:rPr>
              <a:t> </a:t>
            </a:r>
            <a:r>
              <a:rPr lang="en-US" i="1" smtClean="0">
                <a:solidFill>
                  <a:schemeClr val="accent2"/>
                </a:solidFill>
              </a:rPr>
              <a:t>sequential</a:t>
            </a:r>
            <a:r>
              <a:rPr lang="en-US" smtClean="0"/>
              <a:t>.</a:t>
            </a:r>
          </a:p>
          <a:p>
            <a:r>
              <a:rPr lang="en-US" smtClean="0"/>
              <a:t>Data is stored and retrieved in units called </a:t>
            </a:r>
            <a:r>
              <a:rPr lang="en-US" i="1" smtClean="0">
                <a:solidFill>
                  <a:schemeClr val="accent2"/>
                </a:solidFill>
              </a:rPr>
              <a:t>disk blocks </a:t>
            </a:r>
            <a:r>
              <a:rPr lang="en-US" smtClean="0"/>
              <a:t>or </a:t>
            </a:r>
            <a:r>
              <a:rPr lang="en-US" i="1" smtClean="0">
                <a:solidFill>
                  <a:schemeClr val="accent2"/>
                </a:solidFill>
              </a:rPr>
              <a:t>pages</a:t>
            </a:r>
            <a:r>
              <a:rPr lang="en-US" smtClean="0">
                <a:solidFill>
                  <a:schemeClr val="accent2"/>
                </a:solidFill>
              </a:rPr>
              <a:t>.</a:t>
            </a:r>
            <a:endParaRPr lang="en-US" smtClean="0"/>
          </a:p>
          <a:p>
            <a:r>
              <a:rPr lang="en-US" smtClean="0"/>
              <a:t>Unlike RAM, time to retrieve a disk page varies depending upon location on disk.  </a:t>
            </a:r>
          </a:p>
          <a:p>
            <a:pPr lvl="1">
              <a:buSzPct val="75000"/>
            </a:pPr>
            <a:r>
              <a:rPr lang="en-US" smtClean="0"/>
              <a:t>Therefore, relative placement of pages on disk has major impact on DBMS performance!</a:t>
            </a:r>
          </a:p>
        </p:txBody>
      </p:sp>
      <p:pic>
        <p:nvPicPr>
          <p:cNvPr id="2" name="84D58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6034088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 nodeType="clickPar">
                      <p:stCondLst>
                        <p:cond delay="0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25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221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-152400"/>
            <a:ext cx="7772400" cy="1104900"/>
          </a:xfrm>
        </p:spPr>
        <p:txBody>
          <a:bodyPr/>
          <a:lstStyle/>
          <a:p>
            <a:r>
              <a:rPr lang="en-US" spc="-5" dirty="0" err="1" smtClean="0">
                <a:latin typeface="Times New Roman"/>
                <a:cs typeface="Times New Roman"/>
              </a:rPr>
              <a:t>Simpledb.file</a:t>
            </a:r>
            <a:r>
              <a:rPr lang="en-US" spc="-5" dirty="0" smtClean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package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762000"/>
            <a:ext cx="8229600" cy="4152900"/>
          </a:xfrm>
        </p:spPr>
        <p:txBody>
          <a:bodyPr/>
          <a:lstStyle/>
          <a:p>
            <a:pPr marL="469900" marR="127000" indent="-457200">
              <a:spcBef>
                <a:spcPts val="710"/>
              </a:spcBef>
              <a:tabLst>
                <a:tab pos="118110" algn="l"/>
              </a:tabLst>
            </a:pPr>
            <a:r>
              <a:rPr lang="en-US" spc="-5" dirty="0" smtClean="0">
                <a:latin typeface="Times New Roman"/>
                <a:cs typeface="Times New Roman"/>
              </a:rPr>
              <a:t>Block level access – full control, more complex</a:t>
            </a:r>
          </a:p>
          <a:p>
            <a:pPr marL="469900" marR="127000" indent="-457200">
              <a:spcBef>
                <a:spcPts val="710"/>
              </a:spcBef>
              <a:tabLst>
                <a:tab pos="118110" algn="l"/>
              </a:tabLst>
            </a:pPr>
            <a:r>
              <a:rPr lang="en-US" spc="-5" dirty="0" smtClean="0">
                <a:latin typeface="Times New Roman"/>
                <a:cs typeface="Times New Roman"/>
              </a:rPr>
              <a:t>OS file level – simpler, but more constrained by OS limits e.g. file size, </a:t>
            </a:r>
            <a:r>
              <a:rPr lang="en-US" spc="-5" dirty="0" err="1" smtClean="0">
                <a:latin typeface="Times New Roman"/>
                <a:cs typeface="Times New Roman"/>
              </a:rPr>
              <a:t>db</a:t>
            </a:r>
            <a:r>
              <a:rPr lang="en-US" spc="-5" dirty="0" smtClean="0">
                <a:latin typeface="Times New Roman"/>
                <a:cs typeface="Times New Roman"/>
              </a:rPr>
              <a:t> files spanning disks </a:t>
            </a:r>
            <a:r>
              <a:rPr lang="en-US" spc="-5" dirty="0" err="1" smtClean="0">
                <a:latin typeface="Times New Roman"/>
                <a:cs typeface="Times New Roman"/>
              </a:rPr>
              <a:t>etc</a:t>
            </a:r>
            <a:endParaRPr lang="en-US" spc="-5" dirty="0" smtClean="0">
              <a:latin typeface="Times New Roman"/>
              <a:cs typeface="Times New Roman"/>
            </a:endParaRPr>
          </a:p>
          <a:p>
            <a:pPr marL="469900" marR="127000" indent="-457200">
              <a:spcBef>
                <a:spcPts val="710"/>
              </a:spcBef>
              <a:tabLst>
                <a:tab pos="118110" algn="l"/>
              </a:tabLst>
            </a:pPr>
            <a:endParaRPr lang="en-US" spc="-5" dirty="0" smtClean="0">
              <a:latin typeface="Times New Roman"/>
              <a:cs typeface="Times New Roman"/>
            </a:endParaRPr>
          </a:p>
          <a:p>
            <a:pPr marL="469900" marR="127000" indent="-457200">
              <a:spcBef>
                <a:spcPts val="710"/>
              </a:spcBef>
              <a:tabLst>
                <a:tab pos="118110" algn="l"/>
              </a:tabLst>
            </a:pPr>
            <a:r>
              <a:rPr lang="en-US" spc="-5" dirty="0" err="1" smtClean="0">
                <a:latin typeface="Times New Roman"/>
                <a:cs typeface="Times New Roman"/>
              </a:rPr>
              <a:t>SimpleDB</a:t>
            </a:r>
            <a:r>
              <a:rPr lang="en-US" spc="-5" dirty="0" smtClean="0">
                <a:latin typeface="Times New Roman"/>
                <a:cs typeface="Times New Roman"/>
              </a:rPr>
              <a:t> uses a compromise between block and file level access for file management</a:t>
            </a:r>
          </a:p>
          <a:p>
            <a:pPr marL="869950" marR="127000" lvl="1" indent="-457200">
              <a:spcBef>
                <a:spcPts val="710"/>
              </a:spcBef>
              <a:tabLst>
                <a:tab pos="118110" algn="l"/>
              </a:tabLst>
            </a:pPr>
            <a:r>
              <a:rPr lang="en-US" spc="-5" dirty="0" smtClean="0">
                <a:latin typeface="Times New Roman"/>
                <a:cs typeface="Times New Roman"/>
              </a:rPr>
              <a:t>Store data in one or more OS files</a:t>
            </a:r>
          </a:p>
          <a:p>
            <a:pPr marL="869950" marR="127000" lvl="1" indent="-457200">
              <a:spcBef>
                <a:spcPts val="710"/>
              </a:spcBef>
              <a:tabLst>
                <a:tab pos="118110" algn="l"/>
              </a:tabLst>
            </a:pPr>
            <a:r>
              <a:rPr lang="en-US" spc="-5" dirty="0" smtClean="0">
                <a:latin typeface="Times New Roman"/>
                <a:cs typeface="Times New Roman"/>
              </a:rPr>
              <a:t>DB “disk” accessed using logical “file blocks”</a:t>
            </a:r>
          </a:p>
          <a:p>
            <a:pPr marL="869950" marR="127000" lvl="1" indent="-457200">
              <a:spcBef>
                <a:spcPts val="710"/>
              </a:spcBef>
              <a:tabLst>
                <a:tab pos="118110" algn="l"/>
              </a:tabLst>
            </a:pPr>
            <a:r>
              <a:rPr lang="en-US" spc="-5" dirty="0" smtClean="0">
                <a:latin typeface="Times New Roman"/>
                <a:cs typeface="Times New Roman"/>
              </a:rPr>
              <a:t>OS maps logical to physical blocks (using seek calls)</a:t>
            </a:r>
          </a:p>
          <a:p>
            <a:pPr marL="469900" marR="127000" indent="-457200">
              <a:spcBef>
                <a:spcPts val="710"/>
              </a:spcBef>
              <a:tabLst>
                <a:tab pos="118110" algn="l"/>
              </a:tabLst>
            </a:pPr>
            <a:endParaRPr lang="en-US" i="1" spc="-5" dirty="0" smtClean="0">
              <a:latin typeface="Times New Roman"/>
              <a:cs typeface="Times New Roman"/>
            </a:endParaRPr>
          </a:p>
          <a:p>
            <a:pPr marL="469900" marR="127000" indent="-457200">
              <a:spcBef>
                <a:spcPts val="710"/>
              </a:spcBef>
              <a:tabLst>
                <a:tab pos="118110" algn="l"/>
              </a:tabLst>
            </a:pPr>
            <a:r>
              <a:rPr lang="en-US" i="1" spc="-5" dirty="0" err="1" smtClean="0">
                <a:latin typeface="Times New Roman"/>
                <a:cs typeface="Times New Roman"/>
              </a:rPr>
              <a:t>simpledb.file</a:t>
            </a:r>
            <a:r>
              <a:rPr lang="en-US" spc="-5" dirty="0" smtClean="0">
                <a:latin typeface="Times New Roman"/>
                <a:cs typeface="Times New Roman"/>
              </a:rPr>
              <a:t> package exposes 3 classes:                   </a:t>
            </a:r>
            <a:r>
              <a:rPr lang="en-US" i="1" spc="-5" dirty="0" err="1" smtClean="0">
                <a:solidFill>
                  <a:srgbClr val="063DE8"/>
                </a:solidFill>
                <a:latin typeface="Times New Roman"/>
                <a:cs typeface="Times New Roman"/>
              </a:rPr>
              <a:t>BlockId</a:t>
            </a:r>
            <a:r>
              <a:rPr lang="en-US" spc="-5" dirty="0" smtClean="0">
                <a:latin typeface="Times New Roman"/>
                <a:cs typeface="Times New Roman"/>
              </a:rPr>
              <a:t>,  </a:t>
            </a:r>
            <a:r>
              <a:rPr lang="en-US" i="1" spc="-5" dirty="0" smtClean="0">
                <a:solidFill>
                  <a:srgbClr val="063DE8"/>
                </a:solidFill>
                <a:latin typeface="Times New Roman"/>
                <a:cs typeface="Times New Roman"/>
              </a:rPr>
              <a:t>Page</a:t>
            </a:r>
            <a:r>
              <a:rPr lang="en-US" spc="-5" dirty="0" smtClean="0">
                <a:latin typeface="Times New Roman"/>
                <a:cs typeface="Times New Roman"/>
              </a:rPr>
              <a:t>,  </a:t>
            </a:r>
            <a:r>
              <a:rPr lang="en-US" i="1" spc="-5" dirty="0" err="1" smtClean="0">
                <a:solidFill>
                  <a:srgbClr val="063DE8"/>
                </a:solidFill>
                <a:latin typeface="Times New Roman"/>
                <a:cs typeface="Times New Roman"/>
              </a:rPr>
              <a:t>FileMgr</a:t>
            </a:r>
            <a:endParaRPr lang="en-US" i="1" spc="-5" dirty="0" smtClean="0">
              <a:solidFill>
                <a:srgbClr val="063DE8"/>
              </a:solidFill>
              <a:latin typeface="Times New Roman"/>
              <a:cs typeface="Times New Roman"/>
            </a:endParaRPr>
          </a:p>
          <a:p>
            <a:pPr marL="469900" marR="127000" indent="-457200">
              <a:spcBef>
                <a:spcPts val="710"/>
              </a:spcBef>
              <a:tabLst>
                <a:tab pos="118110" algn="l"/>
              </a:tabLst>
            </a:pPr>
            <a:endParaRPr lang="en-US" spc="-5" dirty="0" smtClean="0">
              <a:latin typeface="Times New Roman"/>
              <a:cs typeface="Times New Roman"/>
            </a:endParaRPr>
          </a:p>
          <a:p>
            <a:pPr marL="469900" marR="127000" indent="-457200">
              <a:spcBef>
                <a:spcPts val="710"/>
              </a:spcBef>
              <a:tabLst>
                <a:tab pos="118110" algn="l"/>
              </a:tabLst>
            </a:pPr>
            <a:endParaRPr lang="en-US" spc="-5" dirty="0" smtClean="0">
              <a:latin typeface="Times New Roman"/>
              <a:cs typeface="Times New Roman"/>
            </a:endParaRPr>
          </a:p>
          <a:p>
            <a:pPr marL="12700" indent="0">
              <a:lnSpc>
                <a:spcPct val="100000"/>
              </a:lnSpc>
              <a:spcBef>
                <a:spcPts val="204"/>
              </a:spcBef>
              <a:buNone/>
              <a:tabLst>
                <a:tab pos="118110" algn="l"/>
              </a:tabLst>
            </a:pP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228600"/>
            <a:ext cx="7772400" cy="1104900"/>
          </a:xfrm>
        </p:spPr>
        <p:txBody>
          <a:bodyPr/>
          <a:lstStyle/>
          <a:p>
            <a:r>
              <a:rPr lang="en-US" dirty="0" smtClean="0"/>
              <a:t>File Manager API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313563"/>
            <a:ext cx="448392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u="sng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BlockId</a:t>
            </a:r>
            <a:endParaRPr lang="en-US" sz="2000" u="sng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public   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BlockId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(String filename,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blocknum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16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String       filename()</a:t>
            </a:r>
            <a:endParaRPr lang="en-US" sz="16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number()</a:t>
            </a:r>
            <a:endParaRPr lang="en-US" sz="16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u="sng" dirty="0" smtClean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4004370"/>
            <a:ext cx="50242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u="sng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Page</a:t>
            </a:r>
            <a:endParaRPr lang="en-US" sz="2000" u="sng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public    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Page(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blocksize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</a:t>
            </a:r>
            <a:r>
              <a:rPr lang="en-US" sz="14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buffMgr</a:t>
            </a:r>
            <a:endParaRPr lang="en-US" sz="16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Page         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contents(byte[]  b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</a:t>
            </a:r>
            <a:r>
              <a:rPr lang="en-US" sz="14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logMgr</a:t>
            </a:r>
            <a:endParaRPr lang="en-US" sz="16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getInt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offset)</a:t>
            </a:r>
            <a:endParaRPr lang="en-US" sz="16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boolean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getBytes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offset)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void        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getString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offset)</a:t>
            </a:r>
            <a:endParaRPr lang="en-US" sz="16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void         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setString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offset, 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String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0"/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public    void         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setBytes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offset, byte[]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val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16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void         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setInt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offset,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val</a:t>
            </a:r>
            <a:r>
              <a:rPr lang="en-US" sz="16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  <a:endParaRPr lang="en-US" sz="16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US" dirty="0">
              <a:solidFill>
                <a:srgbClr val="005400"/>
              </a:solidFill>
            </a:endParaRPr>
          </a:p>
          <a:p>
            <a:pPr lvl="0"/>
            <a:endParaRPr lang="en-US" dirty="0">
              <a:solidFill>
                <a:srgbClr val="005400"/>
              </a:solidFill>
            </a:endParaRPr>
          </a:p>
          <a:p>
            <a:pPr lvl="0"/>
            <a:endParaRPr lang="en-US" dirty="0">
              <a:solidFill>
                <a:srgbClr val="0054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07680" y="3124200"/>
            <a:ext cx="501732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u="sng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FileMgr</a:t>
            </a:r>
            <a:endParaRPr lang="en-US" sz="2000" u="sng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public  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FileMgr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(String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dbDirectory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blocksize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void           write(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BlockId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blk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Page p)</a:t>
            </a: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void           read(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BlockId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blk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Page p)</a:t>
            </a: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BlockId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append(String filename)</a:t>
            </a: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boolean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isNew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</a:t>
            </a: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length(String filename)</a:t>
            </a: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 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</a:t>
            </a:r>
            <a:r>
              <a:rPr lang="en-US" sz="16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blockSize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</a:t>
            </a:r>
          </a:p>
        </p:txBody>
      </p:sp>
      <p:sp>
        <p:nvSpPr>
          <p:cNvPr id="8" name="object 15"/>
          <p:cNvSpPr txBox="1"/>
          <p:nvPr/>
        </p:nvSpPr>
        <p:spPr>
          <a:xfrm>
            <a:off x="228600" y="794851"/>
            <a:ext cx="5943600" cy="119391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7475" marR="5080" indent="-104775">
              <a:spcBef>
                <a:spcPts val="130"/>
              </a:spcBef>
              <a:spcAft>
                <a:spcPts val="300"/>
              </a:spcAft>
              <a:buChar char="•"/>
              <a:tabLst>
                <a:tab pos="118110" algn="l"/>
              </a:tabLst>
            </a:pPr>
            <a:r>
              <a:rPr sz="1600" spc="-10" dirty="0">
                <a:latin typeface="Times New Roman"/>
                <a:cs typeface="Times New Roman"/>
              </a:rPr>
              <a:t>FileMgr interfaces </a:t>
            </a:r>
            <a:r>
              <a:rPr sz="1600" spc="-5" dirty="0" smtClean="0">
                <a:latin typeface="Times New Roman"/>
                <a:cs typeface="Times New Roman"/>
              </a:rPr>
              <a:t>the </a:t>
            </a:r>
            <a:r>
              <a:rPr sz="1600" spc="-10" dirty="0">
                <a:latin typeface="Times New Roman"/>
                <a:cs typeface="Times New Roman"/>
              </a:rPr>
              <a:t>DBMS </a:t>
            </a:r>
            <a:r>
              <a:rPr sz="1600" spc="-5" dirty="0">
                <a:latin typeface="Times New Roman"/>
                <a:cs typeface="Times New Roman"/>
              </a:rPr>
              <a:t>to the</a:t>
            </a:r>
            <a:r>
              <a:rPr sz="1600" spc="-10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OS</a:t>
            </a:r>
            <a:endParaRPr sz="1600" dirty="0">
              <a:latin typeface="Times New Roman"/>
              <a:cs typeface="Times New Roman"/>
            </a:endParaRPr>
          </a:p>
          <a:p>
            <a:pPr marL="117475" marR="13970" indent="-104775">
              <a:spcBef>
                <a:spcPts val="165"/>
              </a:spcBef>
              <a:spcAft>
                <a:spcPts val="300"/>
              </a:spcAft>
              <a:buChar char="•"/>
              <a:tabLst>
                <a:tab pos="118110" algn="l"/>
              </a:tabLst>
            </a:pPr>
            <a:r>
              <a:rPr sz="1600" spc="-10" dirty="0">
                <a:latin typeface="Times New Roman"/>
                <a:cs typeface="Times New Roman"/>
              </a:rPr>
              <a:t>Tables, indexes,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log,  and catalogs are </a:t>
            </a:r>
            <a:r>
              <a:rPr sz="1600" spc="-10" dirty="0" smtClean="0">
                <a:latin typeface="Times New Roman"/>
                <a:cs typeface="Times New Roman"/>
              </a:rPr>
              <a:t>stored </a:t>
            </a:r>
            <a:r>
              <a:rPr sz="1600" dirty="0">
                <a:latin typeface="Times New Roman"/>
                <a:cs typeface="Times New Roman"/>
              </a:rPr>
              <a:t>as </a:t>
            </a:r>
            <a:r>
              <a:rPr sz="1600" spc="-5" dirty="0">
                <a:latin typeface="Times New Roman"/>
                <a:cs typeface="Times New Roman"/>
              </a:rPr>
              <a:t>OS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files</a:t>
            </a:r>
            <a:endParaRPr sz="1600" dirty="0">
              <a:latin typeface="Times New Roman"/>
              <a:cs typeface="Times New Roman"/>
            </a:endParaRPr>
          </a:p>
          <a:p>
            <a:pPr marL="117475" marR="49530" indent="-104775">
              <a:spcBef>
                <a:spcPts val="175"/>
              </a:spcBef>
              <a:spcAft>
                <a:spcPts val="300"/>
              </a:spcAft>
              <a:buChar char="•"/>
              <a:tabLst>
                <a:tab pos="118110" algn="l"/>
              </a:tabLst>
            </a:pPr>
            <a:r>
              <a:rPr sz="1600" spc="-10" dirty="0">
                <a:latin typeface="Times New Roman"/>
                <a:cs typeface="Times New Roman"/>
              </a:rPr>
              <a:t>File blocks </a:t>
            </a:r>
            <a:r>
              <a:rPr sz="1600" spc="-5" dirty="0">
                <a:latin typeface="Times New Roman"/>
                <a:cs typeface="Times New Roman"/>
              </a:rPr>
              <a:t>are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read </a:t>
            </a:r>
            <a:r>
              <a:rPr sz="1600" spc="-5" dirty="0" smtClean="0">
                <a:latin typeface="Times New Roman"/>
                <a:cs typeface="Times New Roman"/>
              </a:rPr>
              <a:t>into </a:t>
            </a:r>
            <a:r>
              <a:rPr sz="1600" spc="-5" dirty="0">
                <a:latin typeface="Times New Roman"/>
                <a:cs typeface="Times New Roman"/>
              </a:rPr>
              <a:t>pages and </a:t>
            </a:r>
            <a:r>
              <a:rPr sz="1600" spc="-10" dirty="0" smtClean="0">
                <a:latin typeface="Times New Roman"/>
                <a:cs typeface="Times New Roman"/>
              </a:rPr>
              <a:t>values</a:t>
            </a:r>
            <a:r>
              <a:rPr sz="1600" spc="-55" dirty="0" smtClean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manipulated</a:t>
            </a:r>
            <a:endParaRPr sz="1600" dirty="0">
              <a:latin typeface="Times New Roman"/>
              <a:cs typeface="Times New Roman"/>
            </a:endParaRPr>
          </a:p>
          <a:p>
            <a:pPr marL="117475" marR="45085" indent="-104775">
              <a:spcBef>
                <a:spcPts val="175"/>
              </a:spcBef>
              <a:spcAft>
                <a:spcPts val="300"/>
              </a:spcAft>
              <a:buChar char="•"/>
              <a:tabLst>
                <a:tab pos="118110" algn="l"/>
              </a:tabLst>
            </a:pPr>
            <a:r>
              <a:rPr sz="1600" spc="-5" dirty="0">
                <a:latin typeface="Times New Roman"/>
                <a:cs typeface="Times New Roman"/>
              </a:rPr>
              <a:t>Pages are </a:t>
            </a:r>
            <a:r>
              <a:rPr sz="1600" spc="-10" dirty="0">
                <a:latin typeface="Times New Roman"/>
                <a:cs typeface="Times New Roman"/>
              </a:rPr>
              <a:t>written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  </a:t>
            </a:r>
            <a:r>
              <a:rPr sz="1600" spc="-10" dirty="0">
                <a:latin typeface="Times New Roman"/>
                <a:cs typeface="Times New Roman"/>
              </a:rPr>
              <a:t>disk</a:t>
            </a:r>
            <a:endParaRPr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8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7772400" cy="1104900"/>
          </a:xfrm>
        </p:spPr>
        <p:txBody>
          <a:bodyPr/>
          <a:lstStyle/>
          <a:p>
            <a:r>
              <a:rPr lang="en-US" spc="-5" dirty="0" err="1" smtClean="0">
                <a:latin typeface="Times New Roman"/>
                <a:cs typeface="Times New Roman"/>
              </a:rPr>
              <a:t>FileMgr</a:t>
            </a:r>
            <a:r>
              <a:rPr lang="en-US" spc="-5" dirty="0" smtClean="0">
                <a:latin typeface="Times New Roman"/>
                <a:cs typeface="Times New Roman"/>
              </a:rPr>
              <a:t> Class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" y="1371600"/>
            <a:ext cx="8991600" cy="4152900"/>
          </a:xfrm>
        </p:spPr>
        <p:txBody>
          <a:bodyPr/>
          <a:lstStyle/>
          <a:p>
            <a:pPr marL="469900" marR="127000" indent="-457200">
              <a:lnSpc>
                <a:spcPct val="100000"/>
              </a:lnSpc>
              <a:spcBef>
                <a:spcPts val="710"/>
              </a:spcBef>
              <a:tabLst>
                <a:tab pos="118110" algn="l"/>
              </a:tabLst>
            </a:pPr>
            <a:r>
              <a:rPr lang="en-US" spc="-10" dirty="0" smtClean="0">
                <a:latin typeface="Times New Roman"/>
                <a:cs typeface="Times New Roman"/>
              </a:rPr>
              <a:t>Single</a:t>
            </a:r>
            <a:r>
              <a:rPr lang="en-US" i="1" spc="-10" dirty="0" smtClean="0">
                <a:latin typeface="Times New Roman"/>
                <a:cs typeface="Times New Roman"/>
              </a:rPr>
              <a:t> </a:t>
            </a:r>
            <a:r>
              <a:rPr lang="en-US" i="1" spc="-10" dirty="0" err="1" smtClean="0">
                <a:latin typeface="Times New Roman"/>
                <a:cs typeface="Times New Roman"/>
              </a:rPr>
              <a:t>FileMgr</a:t>
            </a:r>
            <a:r>
              <a:rPr lang="en-US" spc="-10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object at server initialization handles interaction with OS and provides block level access to database files</a:t>
            </a:r>
          </a:p>
          <a:p>
            <a:pPr marL="869950" marR="127000" lvl="1" indent="-457200">
              <a:spcBef>
                <a:spcPts val="710"/>
              </a:spcBef>
              <a:tabLst>
                <a:tab pos="118110" algn="l"/>
              </a:tabLst>
            </a:pPr>
            <a:r>
              <a:rPr lang="en-US" spc="-10" dirty="0">
                <a:latin typeface="Times New Roman"/>
                <a:cs typeface="Times New Roman"/>
              </a:rPr>
              <a:t>Primary job is to </a:t>
            </a:r>
            <a:r>
              <a:rPr lang="en-US" i="1" spc="-10" dirty="0">
                <a:latin typeface="Times New Roman"/>
                <a:cs typeface="Times New Roman"/>
              </a:rPr>
              <a:t>read</a:t>
            </a:r>
            <a:r>
              <a:rPr lang="en-US" spc="-10" dirty="0">
                <a:latin typeface="Times New Roman"/>
                <a:cs typeface="Times New Roman"/>
              </a:rPr>
              <a:t>, </a:t>
            </a:r>
            <a:r>
              <a:rPr lang="en-US" i="1" spc="-10" dirty="0">
                <a:latin typeface="Times New Roman"/>
                <a:cs typeface="Times New Roman"/>
              </a:rPr>
              <a:t>write</a:t>
            </a:r>
            <a:r>
              <a:rPr lang="en-US" spc="-10" dirty="0">
                <a:latin typeface="Times New Roman"/>
                <a:cs typeface="Times New Roman"/>
              </a:rPr>
              <a:t> and </a:t>
            </a:r>
            <a:r>
              <a:rPr lang="en-US" i="1" spc="-10" dirty="0">
                <a:latin typeface="Times New Roman"/>
                <a:cs typeface="Times New Roman"/>
              </a:rPr>
              <a:t>append</a:t>
            </a:r>
            <a:r>
              <a:rPr lang="en-US" spc="-10" dirty="0">
                <a:latin typeface="Times New Roman"/>
                <a:cs typeface="Times New Roman"/>
              </a:rPr>
              <a:t> block-sized disk blocks</a:t>
            </a:r>
          </a:p>
          <a:p>
            <a:pPr marL="869950" marR="127000" lvl="1" indent="-457200">
              <a:spcBef>
                <a:spcPts val="710"/>
              </a:spcBef>
              <a:tabLst>
                <a:tab pos="118110" algn="l"/>
              </a:tabLst>
            </a:pPr>
            <a:r>
              <a:rPr lang="en-US" spc="-5" dirty="0">
                <a:latin typeface="Times New Roman"/>
                <a:cs typeface="Times New Roman"/>
              </a:rPr>
              <a:t>N</a:t>
            </a:r>
            <a:r>
              <a:rPr lang="en-US" spc="-5" dirty="0" smtClean="0">
                <a:latin typeface="Times New Roman"/>
                <a:cs typeface="Times New Roman"/>
              </a:rPr>
              <a:t>ame of database and block size as constructor parameters. </a:t>
            </a:r>
            <a:r>
              <a:rPr lang="en-US" dirty="0">
                <a:latin typeface="Times New Roman"/>
                <a:cs typeface="Times New Roman"/>
              </a:rPr>
              <a:t>DB </a:t>
            </a:r>
            <a:r>
              <a:rPr lang="en-US" spc="-5" dirty="0">
                <a:latin typeface="Times New Roman"/>
                <a:cs typeface="Times New Roman"/>
              </a:rPr>
              <a:t>folder </a:t>
            </a:r>
            <a:r>
              <a:rPr lang="en-US" dirty="0">
                <a:latin typeface="Times New Roman"/>
                <a:cs typeface="Times New Roman"/>
              </a:rPr>
              <a:t>is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created</a:t>
            </a:r>
          </a:p>
          <a:p>
            <a:pPr marL="869950" marR="25400" lvl="1" indent="-457200">
              <a:spcBef>
                <a:spcPts val="100"/>
              </a:spcBef>
              <a:tabLst>
                <a:tab pos="118110" algn="l"/>
              </a:tabLst>
            </a:pPr>
            <a:r>
              <a:rPr lang="en-US" spc="-10" dirty="0">
                <a:latin typeface="Times New Roman"/>
                <a:cs typeface="Times New Roman"/>
              </a:rPr>
              <a:t>Files </a:t>
            </a:r>
            <a:r>
              <a:rPr lang="en-US" spc="-10" dirty="0" smtClean="0">
                <a:latin typeface="Times New Roman"/>
                <a:cs typeface="Times New Roman"/>
              </a:rPr>
              <a:t>(</a:t>
            </a:r>
            <a:r>
              <a:rPr lang="en-US" spc="-5" dirty="0" smtClean="0">
                <a:latin typeface="Times New Roman"/>
                <a:cs typeface="Times New Roman"/>
              </a:rPr>
              <a:t>Java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spc="-5" dirty="0" err="1">
                <a:latin typeface="Times New Roman"/>
                <a:cs typeface="Times New Roman"/>
              </a:rPr>
              <a:t>RandomAccessFile</a:t>
            </a:r>
            <a:r>
              <a:rPr lang="en-US" i="1" spc="-50" dirty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objects</a:t>
            </a:r>
            <a:r>
              <a:rPr lang="en-US" dirty="0" smtClean="0">
                <a:latin typeface="Times New Roman"/>
                <a:cs typeface="Times New Roman"/>
              </a:rPr>
              <a:t>) are </a:t>
            </a:r>
            <a:r>
              <a:rPr lang="en-US" spc="-5" dirty="0">
                <a:latin typeface="Times New Roman"/>
                <a:cs typeface="Times New Roman"/>
              </a:rPr>
              <a:t>opened </a:t>
            </a:r>
            <a:r>
              <a:rPr lang="en-US" spc="-55" dirty="0">
                <a:latin typeface="Times New Roman"/>
                <a:cs typeface="Times New Roman"/>
              </a:rPr>
              <a:t>(</a:t>
            </a:r>
            <a:r>
              <a:rPr lang="en-US" spc="-55" dirty="0" err="1">
                <a:latin typeface="Times New Roman"/>
                <a:cs typeface="Times New Roman"/>
              </a:rPr>
              <a:t>rws</a:t>
            </a:r>
            <a:r>
              <a:rPr lang="en-US" spc="-55" dirty="0">
                <a:latin typeface="Times New Roman"/>
                <a:cs typeface="Times New Roman"/>
              </a:rPr>
              <a:t>) </a:t>
            </a:r>
            <a:r>
              <a:rPr lang="en-US" spc="-5" dirty="0">
                <a:latin typeface="Times New Roman"/>
                <a:cs typeface="Times New Roman"/>
              </a:rPr>
              <a:t>for reading </a:t>
            </a:r>
            <a:r>
              <a:rPr lang="en-US" dirty="0">
                <a:latin typeface="Times New Roman"/>
                <a:cs typeface="Times New Roman"/>
              </a:rPr>
              <a:t>and </a:t>
            </a:r>
            <a:r>
              <a:rPr lang="en-US" spc="-5" dirty="0">
                <a:latin typeface="Times New Roman"/>
                <a:cs typeface="Times New Roman"/>
              </a:rPr>
              <a:t>synchronous </a:t>
            </a:r>
            <a:r>
              <a:rPr lang="en-US" spc="-5" dirty="0" smtClean="0">
                <a:latin typeface="Times New Roman"/>
                <a:cs typeface="Times New Roman"/>
              </a:rPr>
              <a:t>writing</a:t>
            </a:r>
            <a:endParaRPr lang="en-US" dirty="0">
              <a:latin typeface="Times New Roman"/>
              <a:cs typeface="Times New Roman"/>
            </a:endParaRPr>
          </a:p>
          <a:p>
            <a:pPr marL="869950" lvl="1" indent="-457200">
              <a:spcBef>
                <a:spcPts val="195"/>
              </a:spcBef>
              <a:tabLst>
                <a:tab pos="118110" algn="l"/>
              </a:tabLst>
            </a:pPr>
            <a:r>
              <a:rPr lang="en-US" dirty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eeps </a:t>
            </a:r>
            <a:r>
              <a:rPr lang="en-US" dirty="0">
                <a:latin typeface="Times New Roman"/>
                <a:cs typeface="Times New Roman"/>
              </a:rPr>
              <a:t>a mapping </a:t>
            </a:r>
            <a:r>
              <a:rPr lang="en-US" spc="-5" dirty="0">
                <a:latin typeface="Times New Roman"/>
                <a:cs typeface="Times New Roman"/>
              </a:rPr>
              <a:t>of open filenames </a:t>
            </a:r>
            <a:r>
              <a:rPr lang="en-US" dirty="0">
                <a:latin typeface="Times New Roman"/>
                <a:cs typeface="Times New Roman"/>
              </a:rPr>
              <a:t>and </a:t>
            </a:r>
            <a:r>
              <a:rPr lang="en-US" spc="-5" dirty="0">
                <a:latin typeface="Times New Roman"/>
                <a:cs typeface="Times New Roman"/>
              </a:rPr>
              <a:t>their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Java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 err="1">
                <a:latin typeface="Times New Roman"/>
                <a:cs typeface="Times New Roman"/>
              </a:rPr>
              <a:t>FileChannel</a:t>
            </a:r>
            <a:endParaRPr lang="en-US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95"/>
              </a:spcBef>
              <a:tabLst>
                <a:tab pos="118110" algn="l"/>
              </a:tabLst>
            </a:pPr>
            <a:endParaRPr lang="en-US" dirty="0" smtClean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95"/>
              </a:spcBef>
              <a:tabLst>
                <a:tab pos="118110" algn="l"/>
              </a:tabLst>
            </a:pPr>
            <a:r>
              <a:rPr lang="en-US" dirty="0" smtClean="0">
                <a:latin typeface="Times New Roman"/>
                <a:cs typeface="Times New Roman"/>
              </a:rPr>
              <a:t>M</a:t>
            </a:r>
            <a:r>
              <a:rPr lang="en-US" spc="-5" dirty="0" smtClean="0">
                <a:latin typeface="Times New Roman"/>
                <a:cs typeface="Times New Roman"/>
              </a:rPr>
              <a:t>odified </a:t>
            </a:r>
            <a:r>
              <a:rPr lang="en-US" spc="-10" dirty="0" err="1">
                <a:latin typeface="Times New Roman"/>
                <a:cs typeface="Times New Roman"/>
              </a:rPr>
              <a:t>FileMgr</a:t>
            </a:r>
            <a:r>
              <a:rPr lang="en-US" spc="-1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should </a:t>
            </a:r>
            <a:r>
              <a:rPr lang="en-US" dirty="0">
                <a:latin typeface="Times New Roman"/>
                <a:cs typeface="Times New Roman"/>
              </a:rPr>
              <a:t>be </a:t>
            </a:r>
            <a:r>
              <a:rPr lang="en-US" i="1" dirty="0">
                <a:latin typeface="Times New Roman"/>
                <a:cs typeface="Times New Roman"/>
              </a:rPr>
              <a:t>unit tested </a:t>
            </a:r>
            <a:r>
              <a:rPr lang="en-US" dirty="0">
                <a:latin typeface="Times New Roman"/>
                <a:cs typeface="Times New Roman"/>
              </a:rPr>
              <a:t>using a </a:t>
            </a:r>
            <a:r>
              <a:rPr lang="en-US" i="1" spc="-5" dirty="0">
                <a:latin typeface="Times New Roman"/>
                <a:cs typeface="Times New Roman"/>
              </a:rPr>
              <a:t>test </a:t>
            </a:r>
            <a:r>
              <a:rPr lang="en-US" i="1" dirty="0" smtClean="0">
                <a:latin typeface="Times New Roman"/>
                <a:cs typeface="Times New Roman"/>
              </a:rPr>
              <a:t>driver</a:t>
            </a:r>
            <a:endParaRPr lang="en-US" dirty="0">
              <a:latin typeface="Times New Roman"/>
              <a:cs typeface="Times New Roman"/>
            </a:endParaRPr>
          </a:p>
          <a:p>
            <a:pPr marL="469900" marR="127000" indent="-457200">
              <a:spcBef>
                <a:spcPts val="710"/>
              </a:spcBef>
              <a:tabLst>
                <a:tab pos="118110" algn="l"/>
              </a:tabLst>
            </a:pPr>
            <a:endParaRPr lang="en-US" spc="-5" dirty="0" smtClean="0">
              <a:latin typeface="Times New Roman"/>
              <a:cs typeface="Times New Roman"/>
            </a:endParaRPr>
          </a:p>
          <a:p>
            <a:pPr marL="469900" marR="127000" indent="-457200">
              <a:spcBef>
                <a:spcPts val="710"/>
              </a:spcBef>
              <a:tabLst>
                <a:tab pos="118110" algn="l"/>
              </a:tabLst>
            </a:pPr>
            <a:endParaRPr lang="en-US" spc="-5" dirty="0" smtClean="0">
              <a:latin typeface="Times New Roman"/>
              <a:cs typeface="Times New Roman"/>
            </a:endParaRPr>
          </a:p>
          <a:p>
            <a:pPr marL="12700" indent="0">
              <a:lnSpc>
                <a:spcPct val="100000"/>
              </a:lnSpc>
              <a:spcBef>
                <a:spcPts val="204"/>
              </a:spcBef>
              <a:buNone/>
              <a:tabLst>
                <a:tab pos="118110" algn="l"/>
              </a:tabLst>
            </a:pP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BlockId</a:t>
            </a:r>
            <a:r>
              <a:rPr lang="en-US" dirty="0" smtClean="0"/>
              <a:t> and </a:t>
            </a:r>
            <a:r>
              <a:rPr lang="en-US" b="1" dirty="0" smtClean="0"/>
              <a:t>Page</a:t>
            </a:r>
            <a:r>
              <a:rPr lang="en-US" dirty="0" smtClean="0"/>
              <a:t>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981200"/>
            <a:ext cx="8991600" cy="4419600"/>
          </a:xfrm>
        </p:spPr>
        <p:txBody>
          <a:bodyPr/>
          <a:lstStyle/>
          <a:p>
            <a:r>
              <a:rPr lang="en-US" dirty="0" err="1" smtClean="0"/>
              <a:t>BlockId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Identifies specific block by filename and logical block#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Page</a:t>
            </a:r>
          </a:p>
          <a:p>
            <a:pPr lvl="1"/>
            <a:r>
              <a:rPr lang="en-US" dirty="0" smtClean="0"/>
              <a:t>Holds content of a disk block</a:t>
            </a:r>
          </a:p>
          <a:p>
            <a:pPr lvl="1"/>
            <a:r>
              <a:rPr lang="en-US" dirty="0" smtClean="0"/>
              <a:t>Created from memory from OS I/O buffer (</a:t>
            </a:r>
            <a:r>
              <a:rPr lang="en-US" dirty="0" err="1" smtClean="0"/>
              <a:t>bufferMgr</a:t>
            </a:r>
            <a:r>
              <a:rPr lang="en-US" dirty="0" smtClean="0"/>
              <a:t>) or memory from Java array (</a:t>
            </a:r>
            <a:r>
              <a:rPr lang="en-US" dirty="0" err="1" smtClean="0"/>
              <a:t>LogMgr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Currently holds 3 types of values: integer, string, byte blobs</a:t>
            </a:r>
          </a:p>
          <a:p>
            <a:pPr lvl="2"/>
            <a:r>
              <a:rPr lang="en-US" dirty="0" smtClean="0"/>
              <a:t>Corresponding methods to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get</a:t>
            </a:r>
            <a:r>
              <a:rPr lang="en-US" dirty="0" smtClean="0"/>
              <a:t> and </a:t>
            </a:r>
            <a:r>
              <a:rPr lang="en-US" dirty="0" smtClean="0">
                <a:latin typeface="Calisto MT" panose="02040603050505030304" pitchFamily="18" charset="0"/>
              </a:rPr>
              <a:t>set</a:t>
            </a:r>
            <a:r>
              <a:rPr lang="en-US" dirty="0" smtClean="0"/>
              <a:t>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9050"/>
            <a:ext cx="8839200" cy="1104900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SimpleDB</a:t>
            </a:r>
            <a:r>
              <a:rPr lang="en-US" dirty="0" smtClean="0"/>
              <a:t> File Package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888" r="6227" b="6054"/>
          <a:stretch/>
        </p:blipFill>
        <p:spPr>
          <a:xfrm>
            <a:off x="304800" y="990600"/>
            <a:ext cx="7391400" cy="582434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14300"/>
            <a:ext cx="7772400" cy="1104900"/>
          </a:xfrm>
        </p:spPr>
        <p:txBody>
          <a:bodyPr/>
          <a:lstStyle/>
          <a:p>
            <a:r>
              <a:rPr lang="en-US" dirty="0" err="1" smtClean="0"/>
              <a:t>SimpleDB</a:t>
            </a:r>
            <a:r>
              <a:rPr lang="en-US" dirty="0" smtClean="0"/>
              <a:t> Buffer Manager API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1066800"/>
            <a:ext cx="5652830" cy="6647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BufferMgr</a:t>
            </a:r>
            <a:endParaRPr lang="en-US" u="sng" dirty="0" smtClean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public    </a:t>
            </a:r>
            <a:r>
              <a:rPr lang="en-US" sz="1800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BufferMgr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800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FileMgr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f, </a:t>
            </a:r>
            <a:r>
              <a:rPr lang="en-US" sz="1800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LogMgr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lm, </a:t>
            </a:r>
            <a:r>
              <a:rPr lang="en-US" sz="1800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numbuffs</a:t>
            </a:r>
            <a:endParaRPr lang="en-US" sz="1800" dirty="0" smtClean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public    Buffer     pin(</a:t>
            </a:r>
            <a:r>
              <a:rPr lang="en-US" sz="1800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BlockId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blk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public    void        unpin(Buffer buff)</a:t>
            </a:r>
          </a:p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public    </a:t>
            </a:r>
            <a:r>
              <a:rPr lang="en-US" sz="1800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available()</a:t>
            </a:r>
          </a:p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public    void        </a:t>
            </a:r>
            <a:r>
              <a:rPr lang="en-US" sz="1800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flushAll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800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txnum</a:t>
            </a:r>
            <a:r>
              <a:rPr lang="en-US" sz="1800" dirty="0" smtClean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US" dirty="0" smtClean="0"/>
          </a:p>
          <a:p>
            <a:pPr lvl="0"/>
            <a:r>
              <a:rPr lang="en-US" u="sng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Buffer</a:t>
            </a:r>
            <a:endParaRPr lang="en-US" u="sng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public 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Buffer(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FileMgr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f, </a:t>
            </a:r>
            <a:r>
              <a:rPr lang="en-US" sz="18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LogMgr</a:t>
            </a:r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lm, </a:t>
            </a:r>
            <a:r>
              <a:rPr lang="en-US" sz="18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numbuffs</a:t>
            </a:r>
            <a:endParaRPr lang="en-US" sz="18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Page         contents()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public    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BlockId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block()</a:t>
            </a:r>
            <a:endParaRPr lang="en-US" sz="18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boolean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isPinned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void          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setModified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txnum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lsn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18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public 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modifyingTx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void          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assignToBlock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BlockId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b)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void          pin()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void          unpin()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void          flush()</a:t>
            </a:r>
            <a:endParaRPr lang="en-US" sz="18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Class</a:t>
            </a:r>
            <a:r>
              <a:rPr lang="en-US" spc="-60" dirty="0"/>
              <a:t> </a:t>
            </a:r>
            <a:r>
              <a:rPr lang="en-US" spc="-5" dirty="0" err="1">
                <a:latin typeface="Trebuchet MS"/>
                <a:cs typeface="Trebuchet MS"/>
              </a:rPr>
              <a:t>BufferMgr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991600" cy="4191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40"/>
              </a:spcBef>
              <a:buSzPct val="96428"/>
              <a:tabLst>
                <a:tab pos="200025" algn="l"/>
              </a:tabLst>
            </a:pPr>
            <a:r>
              <a:rPr lang="en-US" spc="-5" dirty="0" err="1">
                <a:latin typeface="Trebuchet MS"/>
                <a:cs typeface="Trebuchet MS"/>
              </a:rPr>
              <a:t>BufferMgr</a:t>
            </a:r>
            <a:r>
              <a:rPr lang="en-US" spc="-5" dirty="0">
                <a:latin typeface="Trebuchet MS"/>
                <a:cs typeface="Trebuchet MS"/>
              </a:rPr>
              <a:t> </a:t>
            </a:r>
            <a:r>
              <a:rPr lang="en-US" dirty="0">
                <a:latin typeface="Trebuchet MS"/>
                <a:cs typeface="Trebuchet MS"/>
              </a:rPr>
              <a:t>manages the </a:t>
            </a:r>
            <a:r>
              <a:rPr lang="en-US" spc="-5" dirty="0">
                <a:latin typeface="Trebuchet MS"/>
                <a:cs typeface="Trebuchet MS"/>
              </a:rPr>
              <a:t>client wait</a:t>
            </a:r>
            <a:r>
              <a:rPr lang="en-US" dirty="0">
                <a:latin typeface="Trebuchet MS"/>
                <a:cs typeface="Trebuchet MS"/>
              </a:rPr>
              <a:t> </a:t>
            </a:r>
            <a:r>
              <a:rPr lang="en-US" spc="-5" dirty="0">
                <a:latin typeface="Trebuchet MS"/>
                <a:cs typeface="Trebuchet MS"/>
              </a:rPr>
              <a:t>list</a:t>
            </a:r>
            <a:endParaRPr lang="en-US" dirty="0">
              <a:latin typeface="Trebuchet MS"/>
              <a:cs typeface="Trebuchet MS"/>
            </a:endParaRPr>
          </a:p>
          <a:p>
            <a:pPr marR="5080">
              <a:lnSpc>
                <a:spcPts val="3200"/>
              </a:lnSpc>
              <a:spcBef>
                <a:spcPts val="780"/>
              </a:spcBef>
              <a:buSzPct val="96428"/>
              <a:tabLst>
                <a:tab pos="200025" algn="l"/>
              </a:tabLst>
            </a:pPr>
            <a:r>
              <a:rPr lang="en-US" i="1" spc="-5" dirty="0">
                <a:latin typeface="Cambria Math" panose="02040503050406030204" pitchFamily="18" charset="0"/>
                <a:ea typeface="Cambria Math" panose="02040503050406030204" pitchFamily="18" charset="0"/>
                <a:cs typeface="Trebuchet MS"/>
              </a:rPr>
              <a:t>pin</a:t>
            </a:r>
            <a:r>
              <a:rPr lang="en-US" i="1" spc="-5" dirty="0">
                <a:latin typeface="Trebuchet MS"/>
                <a:cs typeface="Trebuchet MS"/>
              </a:rPr>
              <a:t> </a:t>
            </a:r>
            <a:r>
              <a:rPr lang="en-US" spc="-5" dirty="0">
                <a:latin typeface="Trebuchet MS"/>
                <a:cs typeface="Trebuchet MS"/>
              </a:rPr>
              <a:t>implements </a:t>
            </a:r>
            <a:r>
              <a:rPr lang="en-US" dirty="0">
                <a:latin typeface="Trebuchet MS"/>
                <a:cs typeface="Trebuchet MS"/>
              </a:rPr>
              <a:t>a </a:t>
            </a:r>
            <a:r>
              <a:rPr lang="en-US" spc="-5" dirty="0">
                <a:latin typeface="Trebuchet MS"/>
                <a:cs typeface="Trebuchet MS"/>
              </a:rPr>
              <a:t>wait </a:t>
            </a:r>
            <a:r>
              <a:rPr lang="en-US" dirty="0">
                <a:latin typeface="Trebuchet MS"/>
                <a:cs typeface="Trebuchet MS"/>
              </a:rPr>
              <a:t>and </a:t>
            </a:r>
            <a:r>
              <a:rPr lang="en-US" spc="-5" dirty="0">
                <a:latin typeface="Trebuchet MS"/>
                <a:cs typeface="Trebuchet MS"/>
              </a:rPr>
              <a:t>throws </a:t>
            </a:r>
            <a:r>
              <a:rPr lang="en-US" dirty="0">
                <a:latin typeface="Trebuchet MS"/>
                <a:cs typeface="Trebuchet MS"/>
              </a:rPr>
              <a:t>an </a:t>
            </a:r>
            <a:r>
              <a:rPr lang="en-US" spc="-5" dirty="0">
                <a:latin typeface="Trebuchet MS"/>
                <a:cs typeface="Trebuchet MS"/>
              </a:rPr>
              <a:t>exception </a:t>
            </a:r>
            <a:r>
              <a:rPr lang="en-US" dirty="0">
                <a:latin typeface="Trebuchet MS"/>
                <a:cs typeface="Trebuchet MS"/>
              </a:rPr>
              <a:t>if  the </a:t>
            </a:r>
            <a:r>
              <a:rPr lang="en-US" spc="-5" dirty="0">
                <a:latin typeface="Trebuchet MS"/>
                <a:cs typeface="Trebuchet MS"/>
              </a:rPr>
              <a:t>client waits too</a:t>
            </a:r>
            <a:r>
              <a:rPr lang="en-US" spc="5" dirty="0">
                <a:latin typeface="Trebuchet MS"/>
                <a:cs typeface="Trebuchet MS"/>
              </a:rPr>
              <a:t> </a:t>
            </a:r>
            <a:r>
              <a:rPr lang="en-US" spc="-5" dirty="0" smtClean="0">
                <a:latin typeface="Trebuchet MS"/>
                <a:cs typeface="Trebuchet MS"/>
              </a:rPr>
              <a:t>long (deadlock avoidance)</a:t>
            </a:r>
          </a:p>
          <a:p>
            <a:pPr marR="5080" lvl="1">
              <a:lnSpc>
                <a:spcPts val="3200"/>
              </a:lnSpc>
              <a:spcBef>
                <a:spcPts val="780"/>
              </a:spcBef>
              <a:buSzPct val="96428"/>
              <a:tabLst>
                <a:tab pos="200025" algn="l"/>
              </a:tabLst>
            </a:pPr>
            <a:r>
              <a:rPr lang="en-US" spc="-5" dirty="0" smtClean="0">
                <a:latin typeface="Trebuchet MS"/>
                <a:cs typeface="Trebuchet MS"/>
              </a:rPr>
              <a:t>First sees if block already pinned on some page</a:t>
            </a:r>
          </a:p>
          <a:p>
            <a:pPr marR="5080" lvl="1">
              <a:lnSpc>
                <a:spcPts val="3200"/>
              </a:lnSpc>
              <a:spcBef>
                <a:spcPts val="780"/>
              </a:spcBef>
              <a:buSzPct val="96428"/>
              <a:tabLst>
                <a:tab pos="200025" algn="l"/>
              </a:tabLst>
            </a:pPr>
            <a:r>
              <a:rPr lang="en-US" spc="-5" dirty="0" smtClean="0">
                <a:latin typeface="Trebuchet MS"/>
                <a:cs typeface="Trebuchet MS"/>
              </a:rPr>
              <a:t>If not, looks for available buffer based on policy</a:t>
            </a:r>
          </a:p>
          <a:p>
            <a:pPr marR="5080" lvl="1">
              <a:lnSpc>
                <a:spcPts val="3200"/>
              </a:lnSpc>
              <a:spcBef>
                <a:spcPts val="780"/>
              </a:spcBef>
              <a:buSzPct val="96428"/>
              <a:tabLst>
                <a:tab pos="200025" algn="l"/>
              </a:tabLst>
            </a:pPr>
            <a:r>
              <a:rPr lang="en-US" spc="-5" dirty="0" smtClean="0">
                <a:latin typeface="Trebuchet MS"/>
                <a:cs typeface="Trebuchet MS"/>
              </a:rPr>
              <a:t>If found, call buffer’s methods to </a:t>
            </a:r>
            <a:r>
              <a:rPr lang="en-US" spc="-5" dirty="0" err="1" smtClean="0">
                <a:latin typeface="Trebuchet MS"/>
                <a:cs typeface="Trebuchet MS"/>
              </a:rPr>
              <a:t>assignblock</a:t>
            </a:r>
            <a:r>
              <a:rPr lang="en-US" spc="-5" dirty="0" smtClean="0">
                <a:latin typeface="Trebuchet MS"/>
                <a:cs typeface="Trebuchet MS"/>
              </a:rPr>
              <a:t> and pin</a:t>
            </a:r>
          </a:p>
          <a:p>
            <a:pPr marR="5080" lvl="1">
              <a:lnSpc>
                <a:spcPts val="3200"/>
              </a:lnSpc>
              <a:spcBef>
                <a:spcPts val="780"/>
              </a:spcBef>
              <a:buSzPct val="96428"/>
              <a:tabLst>
                <a:tab pos="200025" algn="l"/>
              </a:tabLst>
            </a:pPr>
            <a:r>
              <a:rPr lang="en-US" spc="-5" dirty="0" smtClean="0">
                <a:latin typeface="Trebuchet MS"/>
                <a:cs typeface="Trebuchet MS"/>
              </a:rPr>
              <a:t>Otherwise, put on waitlist</a:t>
            </a:r>
            <a:endParaRPr lang="en-US" dirty="0">
              <a:latin typeface="Trebuchet MS"/>
              <a:cs typeface="Trebuchet MS"/>
            </a:endParaRPr>
          </a:p>
          <a:p>
            <a:pPr marR="5080">
              <a:lnSpc>
                <a:spcPts val="3200"/>
              </a:lnSpc>
              <a:spcBef>
                <a:spcPts val="780"/>
              </a:spcBef>
              <a:buSzPct val="96428"/>
              <a:tabLst>
                <a:tab pos="200025" algn="l"/>
              </a:tabLst>
            </a:pPr>
            <a:r>
              <a:rPr lang="en-US" i="1" spc="-5" dirty="0">
                <a:latin typeface="Cambria Math" panose="02040503050406030204" pitchFamily="18" charset="0"/>
                <a:ea typeface="Cambria Math" panose="02040503050406030204" pitchFamily="18" charset="0"/>
                <a:cs typeface="Trebuchet MS"/>
              </a:rPr>
              <a:t>unpin</a:t>
            </a:r>
            <a:r>
              <a:rPr lang="en-US" i="1" spc="-5" dirty="0">
                <a:latin typeface="Trebuchet MS"/>
                <a:cs typeface="Trebuchet MS"/>
              </a:rPr>
              <a:t> </a:t>
            </a:r>
            <a:r>
              <a:rPr lang="en-US" spc="-5" dirty="0">
                <a:latin typeface="Trebuchet MS"/>
                <a:cs typeface="Trebuchet MS"/>
              </a:rPr>
              <a:t>makes </a:t>
            </a:r>
            <a:r>
              <a:rPr lang="en-US" dirty="0">
                <a:latin typeface="Trebuchet MS"/>
                <a:cs typeface="Trebuchet MS"/>
              </a:rPr>
              <a:t>a </a:t>
            </a:r>
            <a:r>
              <a:rPr lang="en-US" spc="-5" dirty="0">
                <a:latin typeface="Trebuchet MS"/>
                <a:cs typeface="Trebuchet MS"/>
              </a:rPr>
              <a:t>call to </a:t>
            </a:r>
            <a:r>
              <a:rPr lang="en-US" spc="-5" dirty="0" err="1">
                <a:latin typeface="Cambria Math" panose="02040503050406030204" pitchFamily="18" charset="0"/>
                <a:ea typeface="Cambria Math" panose="02040503050406030204" pitchFamily="18" charset="0"/>
                <a:cs typeface="Trebuchet MS"/>
              </a:rPr>
              <a:t>notifyAll</a:t>
            </a:r>
            <a:r>
              <a:rPr lang="en-US" spc="-5" dirty="0">
                <a:latin typeface="Cambria Math" panose="02040503050406030204" pitchFamily="18" charset="0"/>
                <a:ea typeface="Cambria Math" panose="02040503050406030204" pitchFamily="18" charset="0"/>
                <a:cs typeface="Trebuchet MS"/>
              </a:rPr>
              <a:t>()</a:t>
            </a:r>
            <a:r>
              <a:rPr lang="en-US" spc="-5" dirty="0">
                <a:latin typeface="Trebuchet MS"/>
                <a:cs typeface="Trebuchet MS"/>
              </a:rPr>
              <a:t> to </a:t>
            </a:r>
            <a:r>
              <a:rPr lang="en-US" dirty="0">
                <a:latin typeface="Trebuchet MS"/>
                <a:cs typeface="Trebuchet MS"/>
              </a:rPr>
              <a:t>restart </a:t>
            </a:r>
            <a:r>
              <a:rPr lang="en-US" spc="-5" dirty="0" smtClean="0">
                <a:latin typeface="Trebuchet MS"/>
                <a:cs typeface="Trebuchet MS"/>
              </a:rPr>
              <a:t>waiting </a:t>
            </a:r>
            <a:r>
              <a:rPr lang="en-US" spc="-5" dirty="0">
                <a:latin typeface="Trebuchet MS"/>
                <a:cs typeface="Trebuchet MS"/>
              </a:rPr>
              <a:t>clients</a:t>
            </a:r>
            <a:endParaRPr lang="en-US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0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76200"/>
            <a:ext cx="8229600" cy="1104900"/>
          </a:xfrm>
        </p:spPr>
        <p:txBody>
          <a:bodyPr/>
          <a:lstStyle/>
          <a:p>
            <a:r>
              <a:rPr lang="en-US" dirty="0" smtClean="0"/>
              <a:t>Example Program </a:t>
            </a:r>
            <a:r>
              <a:rPr lang="en-US" spc="-5" dirty="0" err="1">
                <a:latin typeface="Trebuchet MS"/>
                <a:cs typeface="Trebuchet MS"/>
              </a:rPr>
              <a:t>BufferMgr</a:t>
            </a:r>
            <a:r>
              <a:rPr lang="en-US" dirty="0" smtClean="0"/>
              <a:t> Package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534" t="10713" r="15898"/>
          <a:stretch/>
        </p:blipFill>
        <p:spPr>
          <a:xfrm>
            <a:off x="515218" y="838200"/>
            <a:ext cx="7503963" cy="593155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0" t="8517" r="13790" b="2057"/>
          <a:stretch/>
        </p:blipFill>
        <p:spPr>
          <a:xfrm>
            <a:off x="515218" y="838200"/>
            <a:ext cx="7503963" cy="6019800"/>
          </a:xfrm>
        </p:spPr>
      </p:pic>
    </p:spTree>
    <p:extLst>
      <p:ext uri="{BB962C8B-B14F-4D97-AF65-F5344CB8AC3E}">
        <p14:creationId xmlns:p14="http://schemas.microsoft.com/office/powerpoint/2010/main" val="280304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7772400" cy="1104900"/>
          </a:xfrm>
        </p:spPr>
        <p:txBody>
          <a:bodyPr/>
          <a:lstStyle/>
          <a:p>
            <a:r>
              <a:rPr lang="en-US" dirty="0" smtClean="0"/>
              <a:t>Avoiding Deadlocks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915400" cy="4038600"/>
          </a:xfrm>
        </p:spPr>
        <p:txBody>
          <a:bodyPr/>
          <a:lstStyle/>
          <a:p>
            <a:pPr marL="12700" marR="443230">
              <a:lnSpc>
                <a:spcPct val="79900"/>
              </a:lnSpc>
              <a:spcBef>
                <a:spcPts val="675"/>
              </a:spcBef>
              <a:spcAft>
                <a:spcPts val="300"/>
              </a:spcAft>
            </a:pPr>
            <a:r>
              <a:rPr lang="en-US" spc="-5" dirty="0" smtClean="0">
                <a:latin typeface="Trebuchet MS"/>
                <a:cs typeface="Trebuchet MS"/>
              </a:rPr>
              <a:t>If buffer unavailable, requesting client thread </a:t>
            </a:r>
            <a:r>
              <a:rPr lang="en-US" dirty="0" smtClean="0">
                <a:latin typeface="Trebuchet MS"/>
                <a:cs typeface="Trebuchet MS"/>
              </a:rPr>
              <a:t>is </a:t>
            </a:r>
            <a:r>
              <a:rPr lang="en-US" spc="-5" dirty="0">
                <a:latin typeface="Trebuchet MS"/>
                <a:cs typeface="Trebuchet MS"/>
              </a:rPr>
              <a:t>placed on </a:t>
            </a:r>
            <a:r>
              <a:rPr lang="en-US" dirty="0">
                <a:latin typeface="Trebuchet MS"/>
                <a:cs typeface="Trebuchet MS"/>
              </a:rPr>
              <a:t>a </a:t>
            </a:r>
            <a:r>
              <a:rPr lang="en-US" spc="-5" dirty="0">
                <a:latin typeface="Trebuchet MS"/>
                <a:cs typeface="Trebuchet MS"/>
              </a:rPr>
              <a:t>wait</a:t>
            </a:r>
            <a:r>
              <a:rPr lang="en-US" spc="30" dirty="0">
                <a:latin typeface="Trebuchet MS"/>
                <a:cs typeface="Trebuchet MS"/>
              </a:rPr>
              <a:t> </a:t>
            </a:r>
            <a:r>
              <a:rPr lang="en-US" spc="-5" dirty="0">
                <a:latin typeface="Trebuchet MS"/>
                <a:cs typeface="Trebuchet MS"/>
              </a:rPr>
              <a:t>list</a:t>
            </a:r>
            <a:endParaRPr lang="en-US" dirty="0">
              <a:latin typeface="Trebuchet MS"/>
              <a:cs typeface="Trebuchet MS"/>
            </a:endParaRPr>
          </a:p>
          <a:p>
            <a:pPr marL="406400" marR="41275">
              <a:lnSpc>
                <a:spcPct val="79400"/>
              </a:lnSpc>
              <a:spcBef>
                <a:spcPts val="440"/>
              </a:spcBef>
              <a:spcAft>
                <a:spcPts val="300"/>
              </a:spcAft>
            </a:pPr>
            <a:r>
              <a:rPr lang="en-US" spc="-30" dirty="0" smtClean="0">
                <a:latin typeface="Trebuchet MS"/>
                <a:cs typeface="Trebuchet MS"/>
              </a:rPr>
              <a:t>Normally</a:t>
            </a:r>
            <a:r>
              <a:rPr lang="en-US" spc="-30" dirty="0">
                <a:latin typeface="Trebuchet MS"/>
                <a:cs typeface="Trebuchet MS"/>
              </a:rPr>
              <a:t>, </a:t>
            </a:r>
            <a:r>
              <a:rPr lang="en-US" dirty="0">
                <a:latin typeface="Trebuchet MS"/>
                <a:cs typeface="Trebuchet MS"/>
              </a:rPr>
              <a:t>some other client </a:t>
            </a:r>
            <a:r>
              <a:rPr lang="en-US" spc="-5" dirty="0">
                <a:latin typeface="Trebuchet MS"/>
                <a:cs typeface="Trebuchet MS"/>
              </a:rPr>
              <a:t>will unpin </a:t>
            </a:r>
            <a:r>
              <a:rPr lang="en-US" dirty="0">
                <a:latin typeface="Trebuchet MS"/>
                <a:cs typeface="Trebuchet MS"/>
              </a:rPr>
              <a:t>a </a:t>
            </a:r>
            <a:r>
              <a:rPr lang="en-US" spc="-5" dirty="0">
                <a:latin typeface="Trebuchet MS"/>
                <a:cs typeface="Trebuchet MS"/>
              </a:rPr>
              <a:t>buffer </a:t>
            </a:r>
            <a:r>
              <a:rPr lang="en-US" dirty="0">
                <a:latin typeface="Trebuchet MS"/>
                <a:cs typeface="Trebuchet MS"/>
              </a:rPr>
              <a:t>and the </a:t>
            </a:r>
            <a:r>
              <a:rPr lang="en-US" spc="-5" dirty="0">
                <a:latin typeface="Trebuchet MS"/>
                <a:cs typeface="Trebuchet MS"/>
              </a:rPr>
              <a:t>waiting </a:t>
            </a:r>
            <a:r>
              <a:rPr lang="en-US" spc="-5" dirty="0" smtClean="0">
                <a:latin typeface="Trebuchet MS"/>
                <a:cs typeface="Trebuchet MS"/>
              </a:rPr>
              <a:t>client </a:t>
            </a:r>
            <a:r>
              <a:rPr lang="en-US" spc="-5" dirty="0">
                <a:latin typeface="Trebuchet MS"/>
                <a:cs typeface="Trebuchet MS"/>
              </a:rPr>
              <a:t>can</a:t>
            </a:r>
            <a:r>
              <a:rPr lang="en-US" spc="-10" dirty="0">
                <a:latin typeface="Trebuchet MS"/>
                <a:cs typeface="Trebuchet MS"/>
              </a:rPr>
              <a:t> </a:t>
            </a:r>
            <a:r>
              <a:rPr lang="en-US" spc="-5" dirty="0">
                <a:latin typeface="Trebuchet MS"/>
                <a:cs typeface="Trebuchet MS"/>
              </a:rPr>
              <a:t>proceed</a:t>
            </a:r>
            <a:endParaRPr lang="en-US" dirty="0">
              <a:latin typeface="Trebuchet MS"/>
              <a:cs typeface="Trebuchet MS"/>
            </a:endParaRPr>
          </a:p>
          <a:p>
            <a:pPr marL="12700" marR="5080">
              <a:lnSpc>
                <a:spcPct val="76400"/>
              </a:lnSpc>
              <a:spcBef>
                <a:spcPts val="660"/>
              </a:spcBef>
              <a:spcAft>
                <a:spcPts val="300"/>
              </a:spcAft>
            </a:pPr>
            <a:r>
              <a:rPr lang="en-US" dirty="0" smtClean="0">
                <a:latin typeface="Trebuchet MS"/>
                <a:cs typeface="Trebuchet MS"/>
              </a:rPr>
              <a:t>However, </a:t>
            </a:r>
            <a:r>
              <a:rPr lang="en-US" i="1" spc="-5" dirty="0" smtClean="0">
                <a:latin typeface="Trebuchet MS"/>
                <a:cs typeface="Trebuchet MS"/>
              </a:rPr>
              <a:t>deadlock </a:t>
            </a:r>
            <a:r>
              <a:rPr lang="en-US" spc="-5" dirty="0">
                <a:latin typeface="Trebuchet MS"/>
                <a:cs typeface="Trebuchet MS"/>
              </a:rPr>
              <a:t>can </a:t>
            </a:r>
            <a:r>
              <a:rPr lang="en-US" spc="-5" dirty="0" smtClean="0">
                <a:latin typeface="Trebuchet MS"/>
                <a:cs typeface="Trebuchet MS"/>
              </a:rPr>
              <a:t>occur if two </a:t>
            </a:r>
            <a:r>
              <a:rPr lang="en-US" spc="-5" dirty="0">
                <a:latin typeface="Trebuchet MS"/>
                <a:cs typeface="Trebuchet MS"/>
              </a:rPr>
              <a:t>clients </a:t>
            </a:r>
            <a:r>
              <a:rPr lang="en-US" dirty="0" smtClean="0">
                <a:latin typeface="Trebuchet MS"/>
                <a:cs typeface="Trebuchet MS"/>
              </a:rPr>
              <a:t>A</a:t>
            </a:r>
            <a:r>
              <a:rPr lang="en-US" spc="-240" dirty="0" smtClean="0">
                <a:latin typeface="Trebuchet MS"/>
                <a:cs typeface="Trebuchet MS"/>
              </a:rPr>
              <a:t> </a:t>
            </a:r>
            <a:r>
              <a:rPr lang="en-US" spc="-5" dirty="0">
                <a:latin typeface="Trebuchet MS"/>
                <a:cs typeface="Trebuchet MS"/>
              </a:rPr>
              <a:t>and </a:t>
            </a:r>
            <a:r>
              <a:rPr lang="en-US" dirty="0" smtClean="0">
                <a:latin typeface="Trebuchet MS"/>
                <a:cs typeface="Trebuchet MS"/>
              </a:rPr>
              <a:t>B </a:t>
            </a:r>
            <a:r>
              <a:rPr lang="en-US" spc="-5" dirty="0">
                <a:latin typeface="Trebuchet MS"/>
                <a:cs typeface="Trebuchet MS"/>
              </a:rPr>
              <a:t>each </a:t>
            </a:r>
            <a:r>
              <a:rPr lang="en-US" dirty="0">
                <a:latin typeface="Trebuchet MS"/>
                <a:cs typeface="Trebuchet MS"/>
              </a:rPr>
              <a:t>need </a:t>
            </a:r>
            <a:r>
              <a:rPr lang="en-US" spc="-5" dirty="0">
                <a:latin typeface="Trebuchet MS"/>
                <a:cs typeface="Trebuchet MS"/>
              </a:rPr>
              <a:t>two</a:t>
            </a:r>
            <a:r>
              <a:rPr lang="en-US" spc="-15" dirty="0">
                <a:latin typeface="Trebuchet MS"/>
                <a:cs typeface="Trebuchet MS"/>
              </a:rPr>
              <a:t> </a:t>
            </a:r>
            <a:r>
              <a:rPr lang="en-US" spc="-5" dirty="0">
                <a:latin typeface="Trebuchet MS"/>
                <a:cs typeface="Trebuchet MS"/>
              </a:rPr>
              <a:t>buffers:</a:t>
            </a:r>
            <a:endParaRPr lang="en-US" dirty="0">
              <a:latin typeface="Trebuchet MS"/>
              <a:cs typeface="Trebuchet MS"/>
            </a:endParaRPr>
          </a:p>
          <a:p>
            <a:pPr marL="806450" lvl="1">
              <a:lnSpc>
                <a:spcPts val="2430"/>
              </a:lnSpc>
              <a:spcAft>
                <a:spcPts val="300"/>
              </a:spcAft>
            </a:pPr>
            <a:r>
              <a:rPr lang="en-US" spc="-5" dirty="0" smtClean="0">
                <a:latin typeface="Trebuchet MS"/>
                <a:cs typeface="Trebuchet MS"/>
              </a:rPr>
              <a:t> </a:t>
            </a:r>
            <a:r>
              <a:rPr lang="en-US" sz="2000" dirty="0">
                <a:latin typeface="Trebuchet MS"/>
                <a:cs typeface="Trebuchet MS"/>
              </a:rPr>
              <a:t>A is </a:t>
            </a:r>
            <a:r>
              <a:rPr lang="en-US" sz="2000" spc="-5" dirty="0">
                <a:latin typeface="Trebuchet MS"/>
                <a:cs typeface="Trebuchet MS"/>
              </a:rPr>
              <a:t>granted </a:t>
            </a:r>
            <a:r>
              <a:rPr lang="en-US" sz="2000" spc="-5" dirty="0" smtClean="0">
                <a:latin typeface="Trebuchet MS"/>
                <a:cs typeface="Trebuchet MS"/>
              </a:rPr>
              <a:t>1</a:t>
            </a:r>
            <a:r>
              <a:rPr lang="en-US" sz="2000" spc="-7" baseline="17857" dirty="0" smtClean="0">
                <a:latin typeface="Trebuchet MS"/>
                <a:cs typeface="Trebuchet MS"/>
              </a:rPr>
              <a:t>st </a:t>
            </a:r>
            <a:r>
              <a:rPr lang="en-US" sz="2000" spc="-50" dirty="0">
                <a:latin typeface="Trebuchet MS"/>
                <a:cs typeface="Trebuchet MS"/>
              </a:rPr>
              <a:t>buffer, </a:t>
            </a:r>
            <a:r>
              <a:rPr lang="en-US" sz="2000" spc="-5" dirty="0">
                <a:latin typeface="Trebuchet MS"/>
                <a:cs typeface="Trebuchet MS"/>
              </a:rPr>
              <a:t>and </a:t>
            </a:r>
            <a:r>
              <a:rPr lang="en-US" sz="2000" dirty="0">
                <a:latin typeface="Trebuchet MS"/>
                <a:cs typeface="Trebuchet MS"/>
              </a:rPr>
              <a:t>B </a:t>
            </a:r>
            <a:r>
              <a:rPr lang="en-US" sz="2000" spc="-5" dirty="0" smtClean="0">
                <a:latin typeface="Trebuchet MS"/>
                <a:cs typeface="Trebuchet MS"/>
              </a:rPr>
              <a:t>the </a:t>
            </a:r>
            <a:r>
              <a:rPr lang="en-US" sz="2000" dirty="0">
                <a:latin typeface="Trebuchet MS"/>
                <a:cs typeface="Trebuchet MS"/>
              </a:rPr>
              <a:t>2</a:t>
            </a:r>
            <a:r>
              <a:rPr lang="en-US" sz="2000" baseline="17857" dirty="0">
                <a:latin typeface="Trebuchet MS"/>
                <a:cs typeface="Trebuchet MS"/>
              </a:rPr>
              <a:t>nd</a:t>
            </a:r>
            <a:r>
              <a:rPr lang="en-US" sz="2000" spc="-262" baseline="17857" dirty="0">
                <a:latin typeface="Trebuchet MS"/>
                <a:cs typeface="Trebuchet MS"/>
              </a:rPr>
              <a:t> </a:t>
            </a:r>
            <a:r>
              <a:rPr lang="en-US" sz="2000" spc="-5" dirty="0">
                <a:latin typeface="Trebuchet MS"/>
                <a:cs typeface="Trebuchet MS"/>
              </a:rPr>
              <a:t>buffer</a:t>
            </a:r>
            <a:endParaRPr lang="en-US" sz="2000" dirty="0">
              <a:latin typeface="Trebuchet MS"/>
              <a:cs typeface="Trebuchet MS"/>
            </a:endParaRPr>
          </a:p>
          <a:p>
            <a:pPr marL="806450" marR="370205" lvl="1">
              <a:lnSpc>
                <a:spcPct val="79400"/>
              </a:lnSpc>
              <a:spcBef>
                <a:spcPts val="509"/>
              </a:spcBef>
              <a:spcAft>
                <a:spcPts val="300"/>
              </a:spcAft>
            </a:pPr>
            <a:r>
              <a:rPr lang="en-US" sz="2000" spc="-5" dirty="0" smtClean="0">
                <a:latin typeface="Trebuchet MS"/>
                <a:cs typeface="Trebuchet MS"/>
              </a:rPr>
              <a:t> Subsequent requests</a:t>
            </a:r>
            <a:r>
              <a:rPr lang="en-US" sz="2000" spc="-5" dirty="0">
                <a:latin typeface="Trebuchet MS"/>
                <a:cs typeface="Trebuchet MS"/>
              </a:rPr>
              <a:t>, </a:t>
            </a:r>
            <a:r>
              <a:rPr lang="en-US" sz="2000" dirty="0">
                <a:latin typeface="Trebuchet MS"/>
                <a:cs typeface="Trebuchet MS"/>
              </a:rPr>
              <a:t>A and B </a:t>
            </a:r>
            <a:r>
              <a:rPr lang="en-US" sz="2000" spc="-5" dirty="0">
                <a:latin typeface="Trebuchet MS"/>
                <a:cs typeface="Trebuchet MS"/>
              </a:rPr>
              <a:t>will be placed </a:t>
            </a:r>
            <a:r>
              <a:rPr lang="en-US" sz="2000" dirty="0">
                <a:latin typeface="Trebuchet MS"/>
                <a:cs typeface="Trebuchet MS"/>
              </a:rPr>
              <a:t>on a </a:t>
            </a:r>
            <a:r>
              <a:rPr lang="en-US" sz="2000" spc="-5" dirty="0">
                <a:latin typeface="Trebuchet MS"/>
                <a:cs typeface="Trebuchet MS"/>
              </a:rPr>
              <a:t>wait</a:t>
            </a:r>
            <a:r>
              <a:rPr lang="en-US" sz="2000" spc="-210" dirty="0">
                <a:latin typeface="Trebuchet MS"/>
                <a:cs typeface="Trebuchet MS"/>
              </a:rPr>
              <a:t> </a:t>
            </a:r>
            <a:r>
              <a:rPr lang="en-US" sz="2000" dirty="0">
                <a:latin typeface="Trebuchet MS"/>
                <a:cs typeface="Trebuchet MS"/>
              </a:rPr>
              <a:t>list, </a:t>
            </a:r>
            <a:r>
              <a:rPr lang="en-US" sz="2000" dirty="0" smtClean="0">
                <a:latin typeface="Trebuchet MS"/>
                <a:cs typeface="Trebuchet MS"/>
              </a:rPr>
              <a:t>each </a:t>
            </a:r>
            <a:r>
              <a:rPr lang="en-US" sz="2000" spc="-5" dirty="0">
                <a:latin typeface="Trebuchet MS"/>
                <a:cs typeface="Trebuchet MS"/>
              </a:rPr>
              <a:t>waiting forever for </a:t>
            </a:r>
            <a:r>
              <a:rPr lang="en-US" sz="2000" spc="-5" dirty="0" smtClean="0">
                <a:latin typeface="Trebuchet MS"/>
                <a:cs typeface="Trebuchet MS"/>
              </a:rPr>
              <a:t>each other</a:t>
            </a:r>
            <a:endParaRPr lang="en-US" sz="2000" dirty="0">
              <a:latin typeface="Trebuchet MS"/>
              <a:cs typeface="Trebuchet MS"/>
            </a:endParaRPr>
          </a:p>
          <a:p>
            <a:pPr marL="12700" marR="318135">
              <a:lnSpc>
                <a:spcPct val="76400"/>
              </a:lnSpc>
              <a:spcBef>
                <a:spcPts val="760"/>
              </a:spcBef>
              <a:spcAft>
                <a:spcPts val="300"/>
              </a:spcAft>
              <a:buSzPct val="95833"/>
              <a:tabLst>
                <a:tab pos="173355" algn="l"/>
              </a:tabLst>
            </a:pPr>
            <a:r>
              <a:rPr lang="en-US" spc="-150" dirty="0">
                <a:latin typeface="Trebuchet MS"/>
                <a:cs typeface="Trebuchet MS"/>
              </a:rPr>
              <a:t>To </a:t>
            </a:r>
            <a:r>
              <a:rPr lang="en-US" spc="-5" dirty="0">
                <a:latin typeface="Trebuchet MS"/>
                <a:cs typeface="Trebuchet MS"/>
              </a:rPr>
              <a:t>avoid </a:t>
            </a:r>
            <a:r>
              <a:rPr lang="en-US" spc="-5" dirty="0" smtClean="0">
                <a:latin typeface="Trebuchet MS"/>
                <a:cs typeface="Trebuchet MS"/>
              </a:rPr>
              <a:t>deadlock</a:t>
            </a:r>
            <a:r>
              <a:rPr lang="en-US" spc="-5" dirty="0">
                <a:latin typeface="Trebuchet MS"/>
                <a:cs typeface="Trebuchet MS"/>
              </a:rPr>
              <a:t>, </a:t>
            </a:r>
            <a:r>
              <a:rPr lang="en-US" spc="-5" dirty="0" err="1">
                <a:latin typeface="Trebuchet MS"/>
                <a:cs typeface="Trebuchet MS"/>
              </a:rPr>
              <a:t>SimpleDB</a:t>
            </a:r>
            <a:r>
              <a:rPr lang="en-US" spc="-5" dirty="0">
                <a:latin typeface="Trebuchet MS"/>
                <a:cs typeface="Trebuchet MS"/>
              </a:rPr>
              <a:t> </a:t>
            </a:r>
            <a:r>
              <a:rPr lang="en-US" dirty="0">
                <a:latin typeface="Trebuchet MS"/>
                <a:cs typeface="Trebuchet MS"/>
              </a:rPr>
              <a:t>tracks </a:t>
            </a:r>
            <a:r>
              <a:rPr lang="en-US" spc="-5" dirty="0" smtClean="0">
                <a:latin typeface="Trebuchet MS"/>
                <a:cs typeface="Trebuchet MS"/>
              </a:rPr>
              <a:t>client wait time </a:t>
            </a:r>
            <a:r>
              <a:rPr lang="en-US" dirty="0" smtClean="0">
                <a:latin typeface="Trebuchet MS"/>
                <a:cs typeface="Trebuchet MS"/>
              </a:rPr>
              <a:t>(e.g. </a:t>
            </a:r>
            <a:r>
              <a:rPr lang="en-US" dirty="0">
                <a:latin typeface="Trebuchet MS"/>
                <a:cs typeface="Trebuchet MS"/>
              </a:rPr>
              <a:t>10 sec), then </a:t>
            </a:r>
            <a:r>
              <a:rPr lang="en-US" spc="-5" dirty="0">
                <a:latin typeface="Trebuchet MS"/>
                <a:cs typeface="Trebuchet MS"/>
              </a:rPr>
              <a:t>throws </a:t>
            </a:r>
            <a:r>
              <a:rPr lang="en-US" dirty="0">
                <a:latin typeface="Trebuchet MS"/>
                <a:cs typeface="Trebuchet MS"/>
              </a:rPr>
              <a:t>an</a:t>
            </a:r>
            <a:r>
              <a:rPr lang="en-US" spc="15" dirty="0">
                <a:latin typeface="Trebuchet MS"/>
                <a:cs typeface="Trebuchet MS"/>
              </a:rPr>
              <a:t> </a:t>
            </a:r>
            <a:r>
              <a:rPr lang="en-US" spc="-5" dirty="0" smtClean="0">
                <a:latin typeface="Trebuchet MS"/>
                <a:cs typeface="Trebuchet MS"/>
              </a:rPr>
              <a:t>exception</a:t>
            </a:r>
            <a:endParaRPr lang="en-US" dirty="0" smtClean="0"/>
          </a:p>
          <a:p>
            <a:pPr marL="12700" marR="318135">
              <a:lnSpc>
                <a:spcPct val="76400"/>
              </a:lnSpc>
              <a:spcBef>
                <a:spcPts val="760"/>
              </a:spcBef>
              <a:spcAft>
                <a:spcPts val="300"/>
              </a:spcAft>
              <a:buSzPct val="95833"/>
              <a:tabLst>
                <a:tab pos="173355" algn="l"/>
              </a:tabLst>
            </a:pPr>
            <a:r>
              <a:rPr lang="en-US" spc="-5" dirty="0">
                <a:latin typeface="Trebuchet MS"/>
                <a:cs typeface="Trebuchet MS"/>
              </a:rPr>
              <a:t>The JDBC client </a:t>
            </a:r>
            <a:r>
              <a:rPr lang="en-US" dirty="0">
                <a:latin typeface="Trebuchet MS"/>
                <a:cs typeface="Trebuchet MS"/>
              </a:rPr>
              <a:t>catches </a:t>
            </a:r>
            <a:r>
              <a:rPr lang="en-US" spc="-5" dirty="0">
                <a:latin typeface="Trebuchet MS"/>
                <a:cs typeface="Trebuchet MS"/>
              </a:rPr>
              <a:t>the </a:t>
            </a:r>
            <a:r>
              <a:rPr lang="en-US" i="1" spc="-5" dirty="0" err="1">
                <a:latin typeface="Trebuchet MS"/>
                <a:cs typeface="Trebuchet MS"/>
              </a:rPr>
              <a:t>BufferAbortException</a:t>
            </a:r>
            <a:r>
              <a:rPr lang="en-US" i="1" spc="-5" dirty="0">
                <a:latin typeface="Trebuchet MS"/>
                <a:cs typeface="Trebuchet MS"/>
              </a:rPr>
              <a:t> </a:t>
            </a:r>
            <a:r>
              <a:rPr lang="en-US" spc="-5" dirty="0">
                <a:latin typeface="Trebuchet MS"/>
                <a:cs typeface="Trebuchet MS"/>
              </a:rPr>
              <a:t>rollbacks </a:t>
            </a:r>
            <a:r>
              <a:rPr lang="en-US" dirty="0">
                <a:latin typeface="Trebuchet MS"/>
                <a:cs typeface="Trebuchet MS"/>
              </a:rPr>
              <a:t>the </a:t>
            </a:r>
            <a:r>
              <a:rPr lang="en-US" spc="-5" dirty="0">
                <a:latin typeface="Trebuchet MS"/>
                <a:cs typeface="Trebuchet MS"/>
              </a:rPr>
              <a:t>transactions, </a:t>
            </a:r>
            <a:r>
              <a:rPr lang="en-US" dirty="0">
                <a:latin typeface="Trebuchet MS"/>
                <a:cs typeface="Trebuchet MS"/>
              </a:rPr>
              <a:t>then </a:t>
            </a:r>
            <a:r>
              <a:rPr lang="en-US" spc="-5" dirty="0">
                <a:latin typeface="Trebuchet MS"/>
                <a:cs typeface="Trebuchet MS"/>
              </a:rPr>
              <a:t>restarts</a:t>
            </a:r>
            <a:r>
              <a:rPr lang="en-US" spc="15" dirty="0">
                <a:latin typeface="Trebuchet MS"/>
                <a:cs typeface="Trebuchet MS"/>
              </a:rPr>
              <a:t> </a:t>
            </a:r>
            <a:r>
              <a:rPr lang="en-US" dirty="0">
                <a:latin typeface="Trebuchet MS"/>
                <a:cs typeface="Trebuchet MS"/>
              </a:rPr>
              <a:t>it</a:t>
            </a:r>
          </a:p>
          <a:p>
            <a:pPr marL="12700" marR="318135">
              <a:lnSpc>
                <a:spcPct val="76400"/>
              </a:lnSpc>
              <a:spcBef>
                <a:spcPts val="760"/>
              </a:spcBef>
              <a:buSzPct val="95833"/>
              <a:tabLst>
                <a:tab pos="173355" algn="l"/>
              </a:tabLst>
            </a:pP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6443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772400" cy="1104900"/>
          </a:xfrm>
        </p:spPr>
        <p:txBody>
          <a:bodyPr/>
          <a:lstStyle/>
          <a:p>
            <a:r>
              <a:rPr lang="en-US" dirty="0" err="1" smtClean="0"/>
              <a:t>SimpleDB</a:t>
            </a:r>
            <a:r>
              <a:rPr lang="en-US" dirty="0" smtClean="0"/>
              <a:t> </a:t>
            </a:r>
            <a:r>
              <a:rPr lang="en-US" b="1" dirty="0" smtClean="0"/>
              <a:t>Buffer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9067800" cy="3733800"/>
          </a:xfrm>
        </p:spPr>
        <p:txBody>
          <a:bodyPr/>
          <a:lstStyle/>
          <a:p>
            <a:pPr marR="646430">
              <a:lnSpc>
                <a:spcPts val="2800"/>
              </a:lnSpc>
              <a:spcBef>
                <a:spcPts val="560"/>
              </a:spcBef>
              <a:buSzPct val="96296"/>
              <a:tabLst>
                <a:tab pos="193675" algn="l"/>
              </a:tabLst>
            </a:pPr>
            <a:r>
              <a:rPr lang="en-US" spc="-25" dirty="0">
                <a:latin typeface="Trebuchet MS"/>
                <a:cs typeface="Trebuchet MS"/>
              </a:rPr>
              <a:t>Private </a:t>
            </a:r>
            <a:r>
              <a:rPr lang="en-US" spc="-5" dirty="0">
                <a:latin typeface="Trebuchet MS"/>
                <a:cs typeface="Trebuchet MS"/>
              </a:rPr>
              <a:t>variables track status of the associated  page</a:t>
            </a:r>
          </a:p>
          <a:p>
            <a:pPr marR="646430" lvl="1">
              <a:lnSpc>
                <a:spcPts val="2800"/>
              </a:lnSpc>
              <a:spcBef>
                <a:spcPts val="560"/>
              </a:spcBef>
              <a:buSzPct val="96296"/>
              <a:tabLst>
                <a:tab pos="193675" algn="l"/>
              </a:tabLst>
            </a:pPr>
            <a:r>
              <a:rPr lang="en-US" spc="-5" dirty="0">
                <a:latin typeface="Trebuchet MS"/>
                <a:cs typeface="Trebuchet MS"/>
              </a:rPr>
              <a:t>Reference to block assigned to page</a:t>
            </a:r>
          </a:p>
          <a:p>
            <a:pPr marR="646430" lvl="1">
              <a:lnSpc>
                <a:spcPts val="2800"/>
              </a:lnSpc>
              <a:spcBef>
                <a:spcPts val="560"/>
              </a:spcBef>
              <a:buSzPct val="96296"/>
              <a:tabLst>
                <a:tab pos="193675" algn="l"/>
              </a:tabLst>
            </a:pPr>
            <a:r>
              <a:rPr lang="en-US" spc="-5" dirty="0">
                <a:latin typeface="Trebuchet MS"/>
                <a:cs typeface="Trebuchet MS"/>
              </a:rPr>
              <a:t>Number of times it is pinned</a:t>
            </a:r>
          </a:p>
          <a:p>
            <a:pPr marR="646430" lvl="1">
              <a:lnSpc>
                <a:spcPts val="2800"/>
              </a:lnSpc>
              <a:spcBef>
                <a:spcPts val="560"/>
              </a:spcBef>
              <a:buSzPct val="96296"/>
              <a:tabLst>
                <a:tab pos="193675" algn="l"/>
              </a:tabLst>
            </a:pPr>
            <a:r>
              <a:rPr lang="en-US" spc="-5" dirty="0">
                <a:latin typeface="Trebuchet MS"/>
                <a:cs typeface="Trebuchet MS"/>
              </a:rPr>
              <a:t>Integer indicating if page was modified (-1 = none)</a:t>
            </a:r>
          </a:p>
          <a:p>
            <a:pPr marR="646430" lvl="1">
              <a:lnSpc>
                <a:spcPts val="2800"/>
              </a:lnSpc>
              <a:spcBef>
                <a:spcPts val="560"/>
              </a:spcBef>
              <a:buSzPct val="96296"/>
              <a:tabLst>
                <a:tab pos="193675" algn="l"/>
              </a:tabLst>
            </a:pPr>
            <a:r>
              <a:rPr lang="en-US" spc="-5" dirty="0">
                <a:latin typeface="Trebuchet MS"/>
                <a:cs typeface="Trebuchet MS"/>
              </a:rPr>
              <a:t>Log information – LSN  of most recent log record that modified page</a:t>
            </a:r>
            <a:endParaRPr lang="en-US" dirty="0">
              <a:latin typeface="Trebuchet MS"/>
              <a:cs typeface="Trebuchet MS"/>
            </a:endParaRPr>
          </a:p>
          <a:p>
            <a:pPr marR="646430">
              <a:lnSpc>
                <a:spcPts val="2800"/>
              </a:lnSpc>
              <a:spcBef>
                <a:spcPts val="560"/>
              </a:spcBef>
              <a:buSzPct val="96296"/>
              <a:tabLst>
                <a:tab pos="193675" algn="l"/>
              </a:tabLst>
            </a:pPr>
            <a:endParaRPr lang="en-US" i="1" spc="-5" dirty="0" smtClean="0">
              <a:latin typeface="Trebuchet MS"/>
              <a:cs typeface="Trebuchet MS"/>
            </a:endParaRPr>
          </a:p>
          <a:p>
            <a:pPr marR="646430">
              <a:lnSpc>
                <a:spcPts val="2800"/>
              </a:lnSpc>
              <a:spcBef>
                <a:spcPts val="560"/>
              </a:spcBef>
              <a:buSzPct val="96296"/>
              <a:tabLst>
                <a:tab pos="193675" algn="l"/>
              </a:tabLst>
            </a:pPr>
            <a:r>
              <a:rPr lang="en-US" i="1" spc="-5" dirty="0" smtClean="0">
                <a:latin typeface="Trebuchet MS"/>
                <a:cs typeface="Trebuchet MS"/>
              </a:rPr>
              <a:t>Methods </a:t>
            </a:r>
            <a:endParaRPr lang="en-US" i="1" spc="-5" dirty="0">
              <a:latin typeface="Trebuchet MS"/>
              <a:cs typeface="Trebuchet MS"/>
            </a:endParaRPr>
          </a:p>
          <a:p>
            <a:pPr marR="646430" lvl="1">
              <a:lnSpc>
                <a:spcPts val="2800"/>
              </a:lnSpc>
              <a:spcBef>
                <a:spcPts val="560"/>
              </a:spcBef>
              <a:buSzPct val="96296"/>
              <a:tabLst>
                <a:tab pos="193675" algn="l"/>
              </a:tabLst>
            </a:pPr>
            <a:r>
              <a:rPr lang="en-US" i="1" spc="-5" dirty="0">
                <a:latin typeface="Trebuchet MS"/>
                <a:cs typeface="Trebuchet MS"/>
              </a:rPr>
              <a:t>flush() </a:t>
            </a:r>
            <a:r>
              <a:rPr lang="en-US" spc="-5" dirty="0">
                <a:latin typeface="Trebuchet MS"/>
                <a:cs typeface="Trebuchet MS"/>
              </a:rPr>
              <a:t>ensures </a:t>
            </a:r>
            <a:r>
              <a:rPr lang="en-US" dirty="0">
                <a:latin typeface="Trebuchet MS"/>
                <a:cs typeface="Trebuchet MS"/>
              </a:rPr>
              <a:t>the </a:t>
            </a:r>
            <a:r>
              <a:rPr lang="en-US" spc="-5" dirty="0">
                <a:latin typeface="Trebuchet MS"/>
                <a:cs typeface="Trebuchet MS"/>
              </a:rPr>
              <a:t>page </a:t>
            </a:r>
            <a:r>
              <a:rPr lang="en-US" dirty="0">
                <a:latin typeface="Trebuchet MS"/>
                <a:cs typeface="Trebuchet MS"/>
              </a:rPr>
              <a:t>has the same </a:t>
            </a:r>
            <a:r>
              <a:rPr lang="en-US" spc="-5" dirty="0">
                <a:latin typeface="Trebuchet MS"/>
                <a:cs typeface="Trebuchet MS"/>
              </a:rPr>
              <a:t>values </a:t>
            </a:r>
            <a:r>
              <a:rPr lang="en-US" dirty="0">
                <a:latin typeface="Trebuchet MS"/>
                <a:cs typeface="Trebuchet MS"/>
              </a:rPr>
              <a:t>as the  </a:t>
            </a:r>
            <a:r>
              <a:rPr lang="en-US" spc="-5" dirty="0">
                <a:latin typeface="Trebuchet MS"/>
                <a:cs typeface="Trebuchet MS"/>
              </a:rPr>
              <a:t>disk</a:t>
            </a:r>
            <a:r>
              <a:rPr lang="en-US" spc="-10" dirty="0">
                <a:latin typeface="Trebuchet MS"/>
                <a:cs typeface="Trebuchet MS"/>
              </a:rPr>
              <a:t> </a:t>
            </a:r>
            <a:r>
              <a:rPr lang="en-US" spc="-5" dirty="0">
                <a:latin typeface="Trebuchet MS"/>
                <a:cs typeface="Trebuchet MS"/>
              </a:rPr>
              <a:t>block</a:t>
            </a:r>
          </a:p>
          <a:p>
            <a:pPr marR="646430" lvl="2">
              <a:lnSpc>
                <a:spcPts val="2800"/>
              </a:lnSpc>
              <a:spcBef>
                <a:spcPts val="560"/>
              </a:spcBef>
              <a:buSzPct val="96296"/>
              <a:tabLst>
                <a:tab pos="193675" algn="l"/>
              </a:tabLst>
            </a:pPr>
            <a:r>
              <a:rPr lang="en-US" spc="-5" dirty="0">
                <a:latin typeface="Trebuchet MS"/>
                <a:cs typeface="Trebuchet MS"/>
              </a:rPr>
              <a:t>First calls </a:t>
            </a:r>
            <a:r>
              <a:rPr lang="en-US" spc="-5" dirty="0" err="1">
                <a:latin typeface="Trebuchet MS"/>
                <a:cs typeface="Trebuchet MS"/>
              </a:rPr>
              <a:t>LogMgr.flush</a:t>
            </a:r>
            <a:r>
              <a:rPr lang="en-US" spc="-5" dirty="0">
                <a:latin typeface="Trebuchet MS"/>
                <a:cs typeface="Trebuchet MS"/>
              </a:rPr>
              <a:t> to flush log record before flushing to disk (WAL protocol)</a:t>
            </a:r>
            <a:endParaRPr lang="en-US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6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114300"/>
            <a:ext cx="7772400" cy="1104900"/>
          </a:xfrm>
        </p:spPr>
        <p:txBody>
          <a:bodyPr/>
          <a:lstStyle/>
          <a:p>
            <a:r>
              <a:rPr lang="en-US" smtClean="0"/>
              <a:t>Disk Space Management in a DBMS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1104900"/>
            <a:ext cx="5638800" cy="4076700"/>
          </a:xfrm>
        </p:spPr>
        <p:txBody>
          <a:bodyPr/>
          <a:lstStyle/>
          <a:p>
            <a:r>
              <a:rPr lang="en-US" dirty="0" smtClean="0"/>
              <a:t>Lowest layer of DBMS software manages space on disk.</a:t>
            </a:r>
          </a:p>
          <a:p>
            <a:r>
              <a:rPr lang="en-US" dirty="0" smtClean="0"/>
              <a:t>Higher levels call upon this layer to:</a:t>
            </a:r>
          </a:p>
          <a:p>
            <a:pPr lvl="1">
              <a:buSzPct val="75000"/>
            </a:pPr>
            <a:r>
              <a:rPr lang="en-US" dirty="0" smtClean="0">
                <a:solidFill>
                  <a:srgbClr val="FF0000"/>
                </a:solidFill>
              </a:rPr>
              <a:t>allocate/de-allocate a page</a:t>
            </a:r>
          </a:p>
          <a:p>
            <a:pPr lvl="1">
              <a:buSzPct val="75000"/>
            </a:pPr>
            <a:r>
              <a:rPr lang="en-US" dirty="0" smtClean="0">
                <a:solidFill>
                  <a:srgbClr val="FF0000"/>
                </a:solidFill>
              </a:rPr>
              <a:t>read/write a page</a:t>
            </a:r>
          </a:p>
          <a:p>
            <a:r>
              <a:rPr lang="en-US" dirty="0" smtClean="0"/>
              <a:t>Request for a </a:t>
            </a:r>
            <a:r>
              <a:rPr lang="en-US" i="1" dirty="0" smtClean="0"/>
              <a:t>sequence</a:t>
            </a:r>
            <a:r>
              <a:rPr lang="en-US" dirty="0" smtClean="0"/>
              <a:t> of pages must be satisfied by allocating the pages sequentially on disk! 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Higher levels don’t need to know how this is done, or how free space is managed.</a:t>
            </a:r>
          </a:p>
        </p:txBody>
      </p:sp>
      <p:grpSp>
        <p:nvGrpSpPr>
          <p:cNvPr id="7174" name="Group 23"/>
          <p:cNvGrpSpPr>
            <a:grpSpLocks/>
          </p:cNvGrpSpPr>
          <p:nvPr/>
        </p:nvGrpSpPr>
        <p:grpSpPr bwMode="auto">
          <a:xfrm>
            <a:off x="5486400" y="2127250"/>
            <a:ext cx="3276600" cy="4016375"/>
            <a:chOff x="2880" y="1340"/>
            <a:chExt cx="2064" cy="2530"/>
          </a:xfrm>
        </p:grpSpPr>
        <p:sp>
          <p:nvSpPr>
            <p:cNvPr id="7180" name="Rectangle 7"/>
            <p:cNvSpPr>
              <a:spLocks noChangeArrowheads="1"/>
            </p:cNvSpPr>
            <p:nvPr/>
          </p:nvSpPr>
          <p:spPr bwMode="auto">
            <a:xfrm>
              <a:off x="3171" y="1340"/>
              <a:ext cx="1483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Query Optimization</a:t>
              </a:r>
            </a:p>
            <a:p>
              <a:pPr algn="ctr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and Execution</a:t>
              </a:r>
            </a:p>
          </p:txBody>
        </p:sp>
        <p:sp>
          <p:nvSpPr>
            <p:cNvPr id="7181" name="Rectangle 8"/>
            <p:cNvSpPr>
              <a:spLocks noChangeArrowheads="1"/>
            </p:cNvSpPr>
            <p:nvPr/>
          </p:nvSpPr>
          <p:spPr bwMode="auto">
            <a:xfrm>
              <a:off x="3122" y="1863"/>
              <a:ext cx="1581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Relational Operators</a:t>
              </a:r>
            </a:p>
          </p:txBody>
        </p:sp>
        <p:sp>
          <p:nvSpPr>
            <p:cNvPr id="7182" name="Rectangle 9"/>
            <p:cNvSpPr>
              <a:spLocks noChangeArrowheads="1"/>
            </p:cNvSpPr>
            <p:nvPr/>
          </p:nvSpPr>
          <p:spPr bwMode="auto">
            <a:xfrm>
              <a:off x="2922" y="2184"/>
              <a:ext cx="1982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Files and Access Methods</a:t>
              </a:r>
            </a:p>
          </p:txBody>
        </p:sp>
        <p:sp>
          <p:nvSpPr>
            <p:cNvPr id="7183" name="Rectangle 10"/>
            <p:cNvSpPr>
              <a:spLocks noChangeArrowheads="1"/>
            </p:cNvSpPr>
            <p:nvPr/>
          </p:nvSpPr>
          <p:spPr bwMode="auto">
            <a:xfrm>
              <a:off x="3153" y="2551"/>
              <a:ext cx="1519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  <a:latin typeface="Arial" pitchFamily="34" charset="0"/>
                </a:rPr>
                <a:t>Buffer Management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2962" y="2882"/>
              <a:ext cx="1902" cy="24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tx2"/>
                  </a:solidFill>
                  <a:latin typeface="Arial" pitchFamily="34" charset="0"/>
                  <a:cs typeface="+mn-cs"/>
                </a:rPr>
                <a:t>Disk Space Management</a:t>
              </a:r>
            </a:p>
          </p:txBody>
        </p:sp>
        <p:sp>
          <p:nvSpPr>
            <p:cNvPr id="7185" name="Rectangle 12"/>
            <p:cNvSpPr>
              <a:spLocks noChangeArrowheads="1"/>
            </p:cNvSpPr>
            <p:nvPr/>
          </p:nvSpPr>
          <p:spPr bwMode="auto">
            <a:xfrm>
              <a:off x="2896" y="1343"/>
              <a:ext cx="2030" cy="1809"/>
            </a:xfrm>
            <a:prstGeom prst="rect">
              <a:avLst/>
            </a:prstGeom>
            <a:noFill/>
            <a:ln w="508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Line 13"/>
            <p:cNvSpPr>
              <a:spLocks noChangeShapeType="1"/>
            </p:cNvSpPr>
            <p:nvPr/>
          </p:nvSpPr>
          <p:spPr bwMode="auto">
            <a:xfrm>
              <a:off x="2880" y="1824"/>
              <a:ext cx="20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Line 14"/>
            <p:cNvSpPr>
              <a:spLocks noChangeShapeType="1"/>
            </p:cNvSpPr>
            <p:nvPr/>
          </p:nvSpPr>
          <p:spPr bwMode="auto">
            <a:xfrm>
              <a:off x="2880" y="2160"/>
              <a:ext cx="20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8" name="Line 15"/>
            <p:cNvSpPr>
              <a:spLocks noChangeShapeType="1"/>
            </p:cNvSpPr>
            <p:nvPr/>
          </p:nvSpPr>
          <p:spPr bwMode="auto">
            <a:xfrm>
              <a:off x="2880" y="2448"/>
              <a:ext cx="20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9" name="Line 16"/>
            <p:cNvSpPr>
              <a:spLocks noChangeShapeType="1"/>
            </p:cNvSpPr>
            <p:nvPr/>
          </p:nvSpPr>
          <p:spPr bwMode="auto">
            <a:xfrm>
              <a:off x="2880" y="2832"/>
              <a:ext cx="20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Oval 17"/>
            <p:cNvSpPr>
              <a:spLocks noChangeArrowheads="1"/>
            </p:cNvSpPr>
            <p:nvPr/>
          </p:nvSpPr>
          <p:spPr bwMode="auto">
            <a:xfrm>
              <a:off x="3560" y="3464"/>
              <a:ext cx="656" cy="7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18"/>
            <p:cNvSpPr>
              <a:spLocks noChangeShapeType="1"/>
            </p:cNvSpPr>
            <p:nvPr/>
          </p:nvSpPr>
          <p:spPr bwMode="auto">
            <a:xfrm>
              <a:off x="3550" y="3497"/>
              <a:ext cx="2" cy="36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19"/>
            <p:cNvSpPr>
              <a:spLocks noChangeShapeType="1"/>
            </p:cNvSpPr>
            <p:nvPr/>
          </p:nvSpPr>
          <p:spPr bwMode="auto">
            <a:xfrm>
              <a:off x="4224" y="3514"/>
              <a:ext cx="0" cy="32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3" name="Oval 20"/>
            <p:cNvSpPr>
              <a:spLocks noChangeArrowheads="1"/>
            </p:cNvSpPr>
            <p:nvPr/>
          </p:nvSpPr>
          <p:spPr bwMode="auto">
            <a:xfrm>
              <a:off x="3560" y="3800"/>
              <a:ext cx="656" cy="7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4" name="Rectangle 21"/>
            <p:cNvSpPr>
              <a:spLocks noChangeArrowheads="1"/>
            </p:cNvSpPr>
            <p:nvPr/>
          </p:nvSpPr>
          <p:spPr bwMode="auto">
            <a:xfrm>
              <a:off x="3734" y="3586"/>
              <a:ext cx="314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>
                  <a:solidFill>
                    <a:srgbClr val="280049"/>
                  </a:solidFill>
                  <a:latin typeface="Arial" pitchFamily="34" charset="0"/>
                </a:rPr>
                <a:t>DB</a:t>
              </a:r>
            </a:p>
          </p:txBody>
        </p:sp>
        <p:sp>
          <p:nvSpPr>
            <p:cNvPr id="7195" name="Line 22"/>
            <p:cNvSpPr>
              <a:spLocks noChangeShapeType="1"/>
            </p:cNvSpPr>
            <p:nvPr/>
          </p:nvSpPr>
          <p:spPr bwMode="auto">
            <a:xfrm>
              <a:off x="3840" y="3168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5" name="Line 24"/>
          <p:cNvSpPr>
            <a:spLocks noChangeShapeType="1"/>
          </p:cNvSpPr>
          <p:nvPr/>
        </p:nvSpPr>
        <p:spPr bwMode="auto">
          <a:xfrm>
            <a:off x="8839200" y="3200400"/>
            <a:ext cx="228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176" name="Line 25"/>
          <p:cNvSpPr>
            <a:spLocks noChangeShapeType="1"/>
          </p:cNvSpPr>
          <p:nvPr/>
        </p:nvSpPr>
        <p:spPr bwMode="auto">
          <a:xfrm>
            <a:off x="9067800" y="3200400"/>
            <a:ext cx="0" cy="1600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177" name="Line 26"/>
          <p:cNvSpPr>
            <a:spLocks noChangeShapeType="1"/>
          </p:cNvSpPr>
          <p:nvPr/>
        </p:nvSpPr>
        <p:spPr bwMode="auto">
          <a:xfrm>
            <a:off x="8839200" y="4800600"/>
            <a:ext cx="228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178" name="Line 30"/>
          <p:cNvSpPr>
            <a:spLocks noChangeShapeType="1"/>
          </p:cNvSpPr>
          <p:nvPr/>
        </p:nvSpPr>
        <p:spPr bwMode="auto">
          <a:xfrm flipH="1">
            <a:off x="9220200" y="4343400"/>
            <a:ext cx="228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" name="AD929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58674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 nodeType="clickPar">
                      <p:stCondLst>
                        <p:cond delay="0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352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557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772400" cy="1104900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P</a:t>
            </a:r>
            <a:r>
              <a:rPr lang="en-US" dirty="0" smtClean="0"/>
              <a:t>rogram </a:t>
            </a:r>
            <a:r>
              <a:rPr lang="en-US" b="1" dirty="0" smtClean="0"/>
              <a:t>Buffer</a:t>
            </a:r>
            <a:r>
              <a:rPr lang="en-US" dirty="0" smtClean="0"/>
              <a:t> class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2" t="4545" r="12501" b="6061"/>
          <a:stretch/>
        </p:blipFill>
        <p:spPr>
          <a:xfrm>
            <a:off x="76200" y="990600"/>
            <a:ext cx="6858000" cy="5448300"/>
          </a:xfrm>
        </p:spPr>
      </p:pic>
      <p:sp>
        <p:nvSpPr>
          <p:cNvPr id="5" name="TextBox 4"/>
          <p:cNvSpPr txBox="1"/>
          <p:nvPr/>
        </p:nvSpPr>
        <p:spPr>
          <a:xfrm>
            <a:off x="6096000" y="4069140"/>
            <a:ext cx="3200400" cy="1200329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Buffer manager hides if and when disk  accesses happen from client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(to be posted today)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7772400" cy="4076700"/>
          </a:xfrm>
        </p:spPr>
        <p:txBody>
          <a:bodyPr/>
          <a:lstStyle/>
          <a:p>
            <a:r>
              <a:rPr lang="en-US" dirty="0"/>
              <a:t>Setup </a:t>
            </a:r>
            <a:r>
              <a:rPr lang="en-US" dirty="0" err="1"/>
              <a:t>SimpleDB</a:t>
            </a:r>
            <a:r>
              <a:rPr lang="en-US" dirty="0"/>
              <a:t> and do preparatory exercise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61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67200"/>
          </a:xfrm>
        </p:spPr>
        <p:txBody>
          <a:bodyPr/>
          <a:lstStyle/>
          <a:p>
            <a:r>
              <a:rPr lang="en-US" smtClean="0"/>
              <a:t>Disks provide cheap, non-volatile storage.</a:t>
            </a:r>
          </a:p>
          <a:p>
            <a:pPr lvl="1">
              <a:buSzPct val="75000"/>
            </a:pPr>
            <a:r>
              <a:rPr lang="en-US" smtClean="0"/>
              <a:t>Random access, but cost depends on location of page on disk; important to arrange data sequentially to minimize </a:t>
            </a:r>
            <a:r>
              <a:rPr lang="en-US" i="1" smtClean="0"/>
              <a:t>seek</a:t>
            </a:r>
            <a:r>
              <a:rPr lang="en-US" smtClean="0"/>
              <a:t> and </a:t>
            </a:r>
            <a:r>
              <a:rPr lang="en-US" i="1" smtClean="0"/>
              <a:t>rotation </a:t>
            </a:r>
            <a:r>
              <a:rPr lang="en-US" smtClean="0"/>
              <a:t>delays.</a:t>
            </a:r>
          </a:p>
          <a:p>
            <a:r>
              <a:rPr lang="en-US" smtClean="0"/>
              <a:t>Buffer manager brings pages into RAM.</a:t>
            </a:r>
          </a:p>
          <a:p>
            <a:pPr lvl="1">
              <a:buSzPct val="75000"/>
            </a:pPr>
            <a:r>
              <a:rPr lang="en-US" smtClean="0"/>
              <a:t>Page stays in RAM until released by requestor.</a:t>
            </a:r>
          </a:p>
          <a:p>
            <a:pPr lvl="1">
              <a:buSzPct val="75000"/>
            </a:pPr>
            <a:r>
              <a:rPr lang="en-US" smtClean="0"/>
              <a:t>Written to disk when frame chosen for replacement (which is sometime after requestor releases the page).</a:t>
            </a:r>
          </a:p>
          <a:p>
            <a:pPr lvl="1">
              <a:buSzPct val="75000"/>
            </a:pPr>
            <a:r>
              <a:rPr lang="en-US" smtClean="0"/>
              <a:t>Choice of frame to replace based on </a:t>
            </a:r>
            <a:r>
              <a:rPr lang="en-US" i="1" smtClean="0"/>
              <a:t>replacement policy.</a:t>
            </a:r>
          </a:p>
          <a:p>
            <a:pPr lvl="1">
              <a:buSzPct val="75000"/>
            </a:pPr>
            <a:r>
              <a:rPr lang="en-US" smtClean="0"/>
              <a:t>Tries to </a:t>
            </a:r>
            <a:r>
              <a:rPr lang="en-US" i="1" smtClean="0"/>
              <a:t>pre-fetch</a:t>
            </a:r>
            <a:r>
              <a:rPr lang="en-US" smtClean="0"/>
              <a:t> several pages at a time.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(Contd.)</a:t>
            </a:r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7848600" cy="4724400"/>
          </a:xfrm>
        </p:spPr>
        <p:txBody>
          <a:bodyPr/>
          <a:lstStyle/>
          <a:p>
            <a:r>
              <a:rPr lang="en-US" smtClean="0"/>
              <a:t>DBMS vs. OS File Support</a:t>
            </a:r>
          </a:p>
          <a:p>
            <a:pPr lvl="1">
              <a:buSzPct val="75000"/>
            </a:pPr>
            <a:r>
              <a:rPr lang="en-US" smtClean="0"/>
              <a:t>DBMS needs features not found in many OS’s, e.g., forcing a page to disk, controlling the order of page writes to disk, files spanning disks, ability to control pre-fetching and page replacement policy based on predictable access patterns, etc.</a:t>
            </a:r>
          </a:p>
          <a:p>
            <a:r>
              <a:rPr lang="en-US" smtClean="0"/>
              <a:t>Variable length record format with field offset directory offers support for direct access to i’th field and null values.</a:t>
            </a:r>
          </a:p>
          <a:p>
            <a:r>
              <a:rPr lang="en-US" smtClean="0"/>
              <a:t>Slotted page format supports variable length records and allows records to move on page.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(Contd.)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File layer keeps track of pages in a file, and supports abstraction of a collection of records.</a:t>
            </a:r>
          </a:p>
          <a:p>
            <a:pPr lvl="1">
              <a:buSzPct val="75000"/>
            </a:pPr>
            <a:r>
              <a:rPr lang="en-US" smtClean="0"/>
              <a:t>Pages with free space identified using linked list or directory structure (similar to how pages in file are kept track of).</a:t>
            </a:r>
          </a:p>
          <a:p>
            <a:r>
              <a:rPr lang="en-US" smtClean="0"/>
              <a:t>Indexes support efficient retrieval of records based on the values in some fields.</a:t>
            </a:r>
          </a:p>
          <a:p>
            <a:r>
              <a:rPr lang="en-US" smtClean="0"/>
              <a:t>Catalog relations store information about relations, indexes and views.  (</a:t>
            </a:r>
            <a:r>
              <a:rPr lang="en-US" i="1" smtClean="0"/>
              <a:t>Information that is common to all records in a given collection.</a:t>
            </a:r>
            <a:r>
              <a:rPr lang="en-US" smtClean="0"/>
              <a:t>)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33413" y="6453188"/>
            <a:ext cx="2895600" cy="403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  <a:p>
            <a:pPr eaLnBrk="1" hangingPunct="1"/>
            <a:endParaRPr lang="en-US">
              <a:solidFill>
                <a:schemeClr val="tx2"/>
              </a:solidFill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8197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7772400" cy="1104900"/>
          </a:xfrm>
        </p:spPr>
        <p:txBody>
          <a:bodyPr/>
          <a:lstStyle/>
          <a:p>
            <a:r>
              <a:rPr lang="en-US" smtClean="0"/>
              <a:t>Buffer Management in a DBMS</a:t>
            </a:r>
          </a:p>
        </p:txBody>
      </p:sp>
      <p:sp>
        <p:nvSpPr>
          <p:cNvPr id="819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5486400"/>
            <a:ext cx="8534400" cy="609600"/>
          </a:xfrm>
        </p:spPr>
        <p:txBody>
          <a:bodyPr/>
          <a:lstStyle/>
          <a:p>
            <a:r>
              <a:rPr lang="en-US" i="1" smtClean="0"/>
              <a:t>Data must be in RAM for DBMS to operate on it!</a:t>
            </a:r>
          </a:p>
          <a:p>
            <a:r>
              <a:rPr lang="en-US" i="1" smtClean="0"/>
              <a:t>Buffer Mgr hides the fact that not all data is in RAM</a:t>
            </a:r>
          </a:p>
          <a:p>
            <a:endParaRPr lang="en-US" i="1" smtClean="0"/>
          </a:p>
        </p:txBody>
      </p:sp>
      <p:grpSp>
        <p:nvGrpSpPr>
          <p:cNvPr id="8199" name="Group 6"/>
          <p:cNvGrpSpPr>
            <a:grpSpLocks/>
          </p:cNvGrpSpPr>
          <p:nvPr/>
        </p:nvGrpSpPr>
        <p:grpSpPr bwMode="auto">
          <a:xfrm>
            <a:off x="2536825" y="2409825"/>
            <a:ext cx="4230688" cy="1720850"/>
            <a:chOff x="1598" y="1518"/>
            <a:chExt cx="2665" cy="1084"/>
          </a:xfrm>
        </p:grpSpPr>
        <p:sp>
          <p:nvSpPr>
            <p:cNvPr id="8221" name="Rectangle 7"/>
            <p:cNvSpPr>
              <a:spLocks noChangeArrowheads="1"/>
            </p:cNvSpPr>
            <p:nvPr/>
          </p:nvSpPr>
          <p:spPr bwMode="auto">
            <a:xfrm>
              <a:off x="1606" y="1526"/>
              <a:ext cx="2649" cy="1068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1602" y="1522"/>
              <a:ext cx="428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23" name="Rectangle 9"/>
            <p:cNvSpPr>
              <a:spLocks noChangeArrowheads="1"/>
            </p:cNvSpPr>
            <p:nvPr/>
          </p:nvSpPr>
          <p:spPr bwMode="auto">
            <a:xfrm>
              <a:off x="2038" y="1522"/>
              <a:ext cx="430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24" name="Rectangle 10"/>
            <p:cNvSpPr>
              <a:spLocks noChangeArrowheads="1"/>
            </p:cNvSpPr>
            <p:nvPr/>
          </p:nvSpPr>
          <p:spPr bwMode="auto">
            <a:xfrm>
              <a:off x="2476" y="1522"/>
              <a:ext cx="429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25" name="Rectangle 11"/>
            <p:cNvSpPr>
              <a:spLocks noChangeArrowheads="1"/>
            </p:cNvSpPr>
            <p:nvPr/>
          </p:nvSpPr>
          <p:spPr bwMode="auto">
            <a:xfrm>
              <a:off x="2913" y="1522"/>
              <a:ext cx="428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26" name="Rectangle 12"/>
            <p:cNvSpPr>
              <a:spLocks noChangeArrowheads="1"/>
            </p:cNvSpPr>
            <p:nvPr/>
          </p:nvSpPr>
          <p:spPr bwMode="auto">
            <a:xfrm>
              <a:off x="3349" y="1522"/>
              <a:ext cx="429" cy="107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27" name="Line 13"/>
            <p:cNvSpPr>
              <a:spLocks noChangeShapeType="1"/>
            </p:cNvSpPr>
            <p:nvPr/>
          </p:nvSpPr>
          <p:spPr bwMode="auto">
            <a:xfrm>
              <a:off x="1598" y="1865"/>
              <a:ext cx="26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8" name="Line 14"/>
            <p:cNvSpPr>
              <a:spLocks noChangeShapeType="1"/>
            </p:cNvSpPr>
            <p:nvPr/>
          </p:nvSpPr>
          <p:spPr bwMode="auto">
            <a:xfrm>
              <a:off x="1598" y="2255"/>
              <a:ext cx="26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9" name="Rectangle 15"/>
            <p:cNvSpPr>
              <a:spLocks noChangeArrowheads="1"/>
            </p:cNvSpPr>
            <p:nvPr/>
          </p:nvSpPr>
          <p:spPr bwMode="auto">
            <a:xfrm>
              <a:off x="1598" y="1518"/>
              <a:ext cx="436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30" name="Rectangle 16"/>
            <p:cNvSpPr>
              <a:spLocks noChangeArrowheads="1"/>
            </p:cNvSpPr>
            <p:nvPr/>
          </p:nvSpPr>
          <p:spPr bwMode="auto">
            <a:xfrm>
              <a:off x="2472" y="1518"/>
              <a:ext cx="437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31" name="Rectangle 17"/>
            <p:cNvSpPr>
              <a:spLocks noChangeArrowheads="1"/>
            </p:cNvSpPr>
            <p:nvPr/>
          </p:nvSpPr>
          <p:spPr bwMode="auto">
            <a:xfrm>
              <a:off x="2909" y="2255"/>
              <a:ext cx="436" cy="34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grpSp>
        <p:nvGrpSpPr>
          <p:cNvPr id="8200" name="Group 18"/>
          <p:cNvGrpSpPr>
            <a:grpSpLocks/>
          </p:cNvGrpSpPr>
          <p:nvPr/>
        </p:nvGrpSpPr>
        <p:grpSpPr bwMode="auto">
          <a:xfrm>
            <a:off x="3924300" y="4708525"/>
            <a:ext cx="1317625" cy="688975"/>
            <a:chOff x="2472" y="2966"/>
            <a:chExt cx="830" cy="434"/>
          </a:xfrm>
        </p:grpSpPr>
        <p:grpSp>
          <p:nvGrpSpPr>
            <p:cNvPr id="8215" name="Group 19"/>
            <p:cNvGrpSpPr>
              <a:grpSpLocks/>
            </p:cNvGrpSpPr>
            <p:nvPr/>
          </p:nvGrpSpPr>
          <p:grpSpPr bwMode="auto">
            <a:xfrm>
              <a:off x="2472" y="2966"/>
              <a:ext cx="830" cy="434"/>
              <a:chOff x="2472" y="2966"/>
              <a:chExt cx="830" cy="434"/>
            </a:xfrm>
          </p:grpSpPr>
          <p:sp>
            <p:nvSpPr>
              <p:cNvPr id="8217" name="Oval 20"/>
              <p:cNvSpPr>
                <a:spLocks noChangeArrowheads="1"/>
              </p:cNvSpPr>
              <p:nvPr/>
            </p:nvSpPr>
            <p:spPr bwMode="auto">
              <a:xfrm>
                <a:off x="2480" y="2966"/>
                <a:ext cx="814" cy="97"/>
              </a:xfrm>
              <a:prstGeom prst="ellips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8218" name="Oval 21"/>
              <p:cNvSpPr>
                <a:spLocks noChangeArrowheads="1"/>
              </p:cNvSpPr>
              <p:nvPr/>
            </p:nvSpPr>
            <p:spPr bwMode="auto">
              <a:xfrm>
                <a:off x="2480" y="3303"/>
                <a:ext cx="814" cy="97"/>
              </a:xfrm>
              <a:prstGeom prst="ellips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8219" name="Line 22"/>
              <p:cNvSpPr>
                <a:spLocks noChangeShapeType="1"/>
              </p:cNvSpPr>
              <p:nvPr/>
            </p:nvSpPr>
            <p:spPr bwMode="auto">
              <a:xfrm>
                <a:off x="2472" y="3015"/>
                <a:ext cx="0" cy="337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0" name="Line 23"/>
              <p:cNvSpPr>
                <a:spLocks noChangeShapeType="1"/>
              </p:cNvSpPr>
              <p:nvPr/>
            </p:nvSpPr>
            <p:spPr bwMode="auto">
              <a:xfrm>
                <a:off x="3302" y="3015"/>
                <a:ext cx="0" cy="337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216" name="Rectangle 24"/>
            <p:cNvSpPr>
              <a:spLocks noChangeArrowheads="1"/>
            </p:cNvSpPr>
            <p:nvPr/>
          </p:nvSpPr>
          <p:spPr bwMode="auto">
            <a:xfrm>
              <a:off x="2671" y="3033"/>
              <a:ext cx="401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r>
                <a:rPr lang="en-US">
                  <a:latin typeface="Book Antiqua" pitchFamily="18" charset="0"/>
                </a:rPr>
                <a:t>DB</a:t>
              </a:r>
            </a:p>
          </p:txBody>
        </p:sp>
      </p:grpSp>
      <p:sp>
        <p:nvSpPr>
          <p:cNvPr id="8201" name="Line 25"/>
          <p:cNvSpPr>
            <a:spLocks noChangeShapeType="1"/>
          </p:cNvSpPr>
          <p:nvPr/>
        </p:nvSpPr>
        <p:spPr bwMode="auto">
          <a:xfrm>
            <a:off x="1066800" y="4481513"/>
            <a:ext cx="57150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2" name="Rectangle 26"/>
          <p:cNvSpPr>
            <a:spLocks noChangeArrowheads="1"/>
          </p:cNvSpPr>
          <p:nvPr/>
        </p:nvSpPr>
        <p:spPr bwMode="auto">
          <a:xfrm>
            <a:off x="1098550" y="4105275"/>
            <a:ext cx="19589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Book Antiqua" pitchFamily="18" charset="0"/>
              </a:rPr>
              <a:t>MAIN MEMORY</a:t>
            </a:r>
          </a:p>
        </p:txBody>
      </p:sp>
      <p:sp>
        <p:nvSpPr>
          <p:cNvPr id="8203" name="Rectangle 27"/>
          <p:cNvSpPr>
            <a:spLocks noChangeArrowheads="1"/>
          </p:cNvSpPr>
          <p:nvPr/>
        </p:nvSpPr>
        <p:spPr bwMode="auto">
          <a:xfrm>
            <a:off x="1100138" y="4603750"/>
            <a:ext cx="7239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Book Antiqua" pitchFamily="18" charset="0"/>
              </a:rPr>
              <a:t>DISK</a:t>
            </a:r>
          </a:p>
        </p:txBody>
      </p:sp>
      <p:sp>
        <p:nvSpPr>
          <p:cNvPr id="8204" name="Freeform 28"/>
          <p:cNvSpPr>
            <a:spLocks/>
          </p:cNvSpPr>
          <p:nvPr/>
        </p:nvSpPr>
        <p:spPr bwMode="auto">
          <a:xfrm>
            <a:off x="1462088" y="2584450"/>
            <a:ext cx="1041400" cy="301625"/>
          </a:xfrm>
          <a:custGeom>
            <a:avLst/>
            <a:gdLst>
              <a:gd name="T0" fmla="*/ 0 w 656"/>
              <a:gd name="T1" fmla="*/ 2147483647 h 190"/>
              <a:gd name="T2" fmla="*/ 2147483647 w 656"/>
              <a:gd name="T3" fmla="*/ 2147483647 h 190"/>
              <a:gd name="T4" fmla="*/ 2147483647 w 656"/>
              <a:gd name="T5" fmla="*/ 2147483647 h 190"/>
              <a:gd name="T6" fmla="*/ 2147483647 w 656"/>
              <a:gd name="T7" fmla="*/ 2147483647 h 190"/>
              <a:gd name="T8" fmla="*/ 2147483647 w 656"/>
              <a:gd name="T9" fmla="*/ 2147483647 h 190"/>
              <a:gd name="T10" fmla="*/ 2147483647 w 656"/>
              <a:gd name="T11" fmla="*/ 2147483647 h 190"/>
              <a:gd name="T12" fmla="*/ 2147483647 w 656"/>
              <a:gd name="T13" fmla="*/ 2147483647 h 190"/>
              <a:gd name="T14" fmla="*/ 2147483647 w 656"/>
              <a:gd name="T15" fmla="*/ 2147483647 h 190"/>
              <a:gd name="T16" fmla="*/ 2147483647 w 656"/>
              <a:gd name="T17" fmla="*/ 0 h 190"/>
              <a:gd name="T18" fmla="*/ 2147483647 w 656"/>
              <a:gd name="T19" fmla="*/ 0 h 190"/>
              <a:gd name="T20" fmla="*/ 2147483647 w 656"/>
              <a:gd name="T21" fmla="*/ 2147483647 h 190"/>
              <a:gd name="T22" fmla="*/ 2147483647 w 656"/>
              <a:gd name="T23" fmla="*/ 2147483647 h 190"/>
              <a:gd name="T24" fmla="*/ 2147483647 w 656"/>
              <a:gd name="T25" fmla="*/ 2147483647 h 190"/>
              <a:gd name="T26" fmla="*/ 2147483647 w 656"/>
              <a:gd name="T27" fmla="*/ 2147483647 h 190"/>
              <a:gd name="T28" fmla="*/ 2147483647 w 656"/>
              <a:gd name="T29" fmla="*/ 2147483647 h 190"/>
              <a:gd name="T30" fmla="*/ 2147483647 w 656"/>
              <a:gd name="T31" fmla="*/ 2147483647 h 190"/>
              <a:gd name="T32" fmla="*/ 2147483647 w 656"/>
              <a:gd name="T33" fmla="*/ 2147483647 h 190"/>
              <a:gd name="T34" fmla="*/ 2147483647 w 656"/>
              <a:gd name="T35" fmla="*/ 2147483647 h 190"/>
              <a:gd name="T36" fmla="*/ 2147483647 w 656"/>
              <a:gd name="T37" fmla="*/ 2147483647 h 190"/>
              <a:gd name="T38" fmla="*/ 2147483647 w 656"/>
              <a:gd name="T39" fmla="*/ 2147483647 h 190"/>
              <a:gd name="T40" fmla="*/ 2147483647 w 656"/>
              <a:gd name="T41" fmla="*/ 2147483647 h 190"/>
              <a:gd name="T42" fmla="*/ 2147483647 w 656"/>
              <a:gd name="T43" fmla="*/ 2147483647 h 190"/>
              <a:gd name="T44" fmla="*/ 2147483647 w 656"/>
              <a:gd name="T45" fmla="*/ 2147483647 h 190"/>
              <a:gd name="T46" fmla="*/ 2147483647 w 656"/>
              <a:gd name="T47" fmla="*/ 2147483647 h 190"/>
              <a:gd name="T48" fmla="*/ 2147483647 w 656"/>
              <a:gd name="T49" fmla="*/ 2147483647 h 190"/>
              <a:gd name="T50" fmla="*/ 2147483647 w 656"/>
              <a:gd name="T51" fmla="*/ 2147483647 h 190"/>
              <a:gd name="T52" fmla="*/ 2147483647 w 656"/>
              <a:gd name="T53" fmla="*/ 2147483647 h 190"/>
              <a:gd name="T54" fmla="*/ 2147483647 w 656"/>
              <a:gd name="T55" fmla="*/ 2147483647 h 190"/>
              <a:gd name="T56" fmla="*/ 2147483647 w 656"/>
              <a:gd name="T57" fmla="*/ 2147483647 h 190"/>
              <a:gd name="T58" fmla="*/ 2147483647 w 656"/>
              <a:gd name="T59" fmla="*/ 2147483647 h 190"/>
              <a:gd name="T60" fmla="*/ 2147483647 w 656"/>
              <a:gd name="T61" fmla="*/ 2147483647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56"/>
              <a:gd name="T94" fmla="*/ 0 h 190"/>
              <a:gd name="T95" fmla="*/ 656 w 656"/>
              <a:gd name="T96" fmla="*/ 190 h 19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56" h="190">
                <a:moveTo>
                  <a:pt x="0" y="189"/>
                </a:moveTo>
                <a:lnTo>
                  <a:pt x="3" y="155"/>
                </a:lnTo>
                <a:lnTo>
                  <a:pt x="16" y="135"/>
                </a:lnTo>
                <a:lnTo>
                  <a:pt x="23" y="114"/>
                </a:lnTo>
                <a:lnTo>
                  <a:pt x="50" y="81"/>
                </a:lnTo>
                <a:lnTo>
                  <a:pt x="71" y="54"/>
                </a:lnTo>
                <a:lnTo>
                  <a:pt x="98" y="33"/>
                </a:lnTo>
                <a:lnTo>
                  <a:pt x="126" y="6"/>
                </a:lnTo>
                <a:lnTo>
                  <a:pt x="146" y="0"/>
                </a:lnTo>
                <a:lnTo>
                  <a:pt x="166" y="0"/>
                </a:lnTo>
                <a:lnTo>
                  <a:pt x="186" y="6"/>
                </a:lnTo>
                <a:lnTo>
                  <a:pt x="207" y="20"/>
                </a:lnTo>
                <a:lnTo>
                  <a:pt x="227" y="33"/>
                </a:lnTo>
                <a:lnTo>
                  <a:pt x="248" y="54"/>
                </a:lnTo>
                <a:lnTo>
                  <a:pt x="268" y="68"/>
                </a:lnTo>
                <a:lnTo>
                  <a:pt x="289" y="87"/>
                </a:lnTo>
                <a:lnTo>
                  <a:pt x="317" y="101"/>
                </a:lnTo>
                <a:lnTo>
                  <a:pt x="344" y="114"/>
                </a:lnTo>
                <a:lnTo>
                  <a:pt x="364" y="114"/>
                </a:lnTo>
                <a:lnTo>
                  <a:pt x="391" y="114"/>
                </a:lnTo>
                <a:lnTo>
                  <a:pt x="412" y="114"/>
                </a:lnTo>
                <a:lnTo>
                  <a:pt x="439" y="114"/>
                </a:lnTo>
                <a:lnTo>
                  <a:pt x="467" y="114"/>
                </a:lnTo>
                <a:lnTo>
                  <a:pt x="494" y="108"/>
                </a:lnTo>
                <a:lnTo>
                  <a:pt x="514" y="101"/>
                </a:lnTo>
                <a:lnTo>
                  <a:pt x="549" y="95"/>
                </a:lnTo>
                <a:lnTo>
                  <a:pt x="576" y="81"/>
                </a:lnTo>
                <a:lnTo>
                  <a:pt x="596" y="68"/>
                </a:lnTo>
                <a:lnTo>
                  <a:pt x="617" y="54"/>
                </a:lnTo>
                <a:lnTo>
                  <a:pt x="637" y="41"/>
                </a:lnTo>
                <a:lnTo>
                  <a:pt x="655" y="16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 type="none" w="sm" len="sm"/>
            <a:tailEnd type="stealth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8205" name="Rectangle 29"/>
          <p:cNvSpPr>
            <a:spLocks noChangeArrowheads="1"/>
          </p:cNvSpPr>
          <p:nvPr/>
        </p:nvSpPr>
        <p:spPr bwMode="auto">
          <a:xfrm>
            <a:off x="1193800" y="2862263"/>
            <a:ext cx="1160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>
                <a:latin typeface="Book Antiqua" pitchFamily="18" charset="0"/>
              </a:rPr>
              <a:t>disk page</a:t>
            </a:r>
          </a:p>
        </p:txBody>
      </p:sp>
      <p:sp>
        <p:nvSpPr>
          <p:cNvPr id="8206" name="Rectangle 30"/>
          <p:cNvSpPr>
            <a:spLocks noChangeArrowheads="1"/>
          </p:cNvSpPr>
          <p:nvPr/>
        </p:nvSpPr>
        <p:spPr bwMode="auto">
          <a:xfrm>
            <a:off x="1143000" y="3594100"/>
            <a:ext cx="12192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>
                <a:latin typeface="Book Antiqua" pitchFamily="18" charset="0"/>
              </a:rPr>
              <a:t>free frame</a:t>
            </a:r>
          </a:p>
        </p:txBody>
      </p:sp>
      <p:sp>
        <p:nvSpPr>
          <p:cNvPr id="8207" name="Line 31"/>
          <p:cNvSpPr>
            <a:spLocks noChangeShapeType="1"/>
          </p:cNvSpPr>
          <p:nvPr/>
        </p:nvSpPr>
        <p:spPr bwMode="auto">
          <a:xfrm>
            <a:off x="4618038" y="1792288"/>
            <a:ext cx="0" cy="549275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stealth" w="med" len="lg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8" name="Rectangle 32"/>
          <p:cNvSpPr>
            <a:spLocks noChangeArrowheads="1"/>
          </p:cNvSpPr>
          <p:nvPr/>
        </p:nvSpPr>
        <p:spPr bwMode="auto">
          <a:xfrm>
            <a:off x="2338388" y="1352550"/>
            <a:ext cx="4830762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>
                <a:solidFill>
                  <a:schemeClr val="folHlink"/>
                </a:solidFill>
                <a:latin typeface="Book Antiqua" pitchFamily="18" charset="0"/>
              </a:rPr>
              <a:t>Page Requests from Higher Levels</a:t>
            </a:r>
          </a:p>
        </p:txBody>
      </p:sp>
      <p:sp>
        <p:nvSpPr>
          <p:cNvPr id="8209" name="Rectangle 33"/>
          <p:cNvSpPr>
            <a:spLocks noChangeArrowheads="1"/>
          </p:cNvSpPr>
          <p:nvPr/>
        </p:nvSpPr>
        <p:spPr bwMode="auto">
          <a:xfrm>
            <a:off x="2441575" y="1981200"/>
            <a:ext cx="17430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>
                <a:latin typeface="Book Antiqua" pitchFamily="18" charset="0"/>
              </a:rPr>
              <a:t>BUFFER POOL</a:t>
            </a:r>
          </a:p>
        </p:txBody>
      </p:sp>
      <p:sp>
        <p:nvSpPr>
          <p:cNvPr id="8210" name="Freeform 34"/>
          <p:cNvSpPr>
            <a:spLocks/>
          </p:cNvSpPr>
          <p:nvPr/>
        </p:nvSpPr>
        <p:spPr bwMode="auto">
          <a:xfrm>
            <a:off x="4770438" y="4419600"/>
            <a:ext cx="1022350" cy="153988"/>
          </a:xfrm>
          <a:custGeom>
            <a:avLst/>
            <a:gdLst>
              <a:gd name="T0" fmla="*/ 2147483647 w 644"/>
              <a:gd name="T1" fmla="*/ 2147483647 h 97"/>
              <a:gd name="T2" fmla="*/ 2147483647 w 644"/>
              <a:gd name="T3" fmla="*/ 2147483647 h 97"/>
              <a:gd name="T4" fmla="*/ 2147483647 w 644"/>
              <a:gd name="T5" fmla="*/ 2147483647 h 97"/>
              <a:gd name="T6" fmla="*/ 2147483647 w 644"/>
              <a:gd name="T7" fmla="*/ 2147483647 h 97"/>
              <a:gd name="T8" fmla="*/ 2147483647 w 644"/>
              <a:gd name="T9" fmla="*/ 2147483647 h 97"/>
              <a:gd name="T10" fmla="*/ 2147483647 w 644"/>
              <a:gd name="T11" fmla="*/ 2147483647 h 97"/>
              <a:gd name="T12" fmla="*/ 2147483647 w 644"/>
              <a:gd name="T13" fmla="*/ 2147483647 h 97"/>
              <a:gd name="T14" fmla="*/ 2147483647 w 644"/>
              <a:gd name="T15" fmla="*/ 2147483647 h 97"/>
              <a:gd name="T16" fmla="*/ 2147483647 w 644"/>
              <a:gd name="T17" fmla="*/ 0 h 97"/>
              <a:gd name="T18" fmla="*/ 2147483647 w 644"/>
              <a:gd name="T19" fmla="*/ 0 h 97"/>
              <a:gd name="T20" fmla="*/ 2147483647 w 644"/>
              <a:gd name="T21" fmla="*/ 2147483647 h 97"/>
              <a:gd name="T22" fmla="*/ 2147483647 w 644"/>
              <a:gd name="T23" fmla="*/ 2147483647 h 97"/>
              <a:gd name="T24" fmla="*/ 2147483647 w 644"/>
              <a:gd name="T25" fmla="*/ 2147483647 h 97"/>
              <a:gd name="T26" fmla="*/ 2147483647 w 644"/>
              <a:gd name="T27" fmla="*/ 2147483647 h 97"/>
              <a:gd name="T28" fmla="*/ 2147483647 w 644"/>
              <a:gd name="T29" fmla="*/ 2147483647 h 97"/>
              <a:gd name="T30" fmla="*/ 2147483647 w 644"/>
              <a:gd name="T31" fmla="*/ 2147483647 h 97"/>
              <a:gd name="T32" fmla="*/ 2147483647 w 644"/>
              <a:gd name="T33" fmla="*/ 2147483647 h 97"/>
              <a:gd name="T34" fmla="*/ 2147483647 w 644"/>
              <a:gd name="T35" fmla="*/ 2147483647 h 97"/>
              <a:gd name="T36" fmla="*/ 2147483647 w 644"/>
              <a:gd name="T37" fmla="*/ 2147483647 h 97"/>
              <a:gd name="T38" fmla="*/ 2147483647 w 644"/>
              <a:gd name="T39" fmla="*/ 2147483647 h 97"/>
              <a:gd name="T40" fmla="*/ 2147483647 w 644"/>
              <a:gd name="T41" fmla="*/ 2147483647 h 97"/>
              <a:gd name="T42" fmla="*/ 2147483647 w 644"/>
              <a:gd name="T43" fmla="*/ 2147483647 h 97"/>
              <a:gd name="T44" fmla="*/ 2147483647 w 644"/>
              <a:gd name="T45" fmla="*/ 2147483647 h 97"/>
              <a:gd name="T46" fmla="*/ 2147483647 w 644"/>
              <a:gd name="T47" fmla="*/ 2147483647 h 97"/>
              <a:gd name="T48" fmla="*/ 2147483647 w 644"/>
              <a:gd name="T49" fmla="*/ 2147483647 h 97"/>
              <a:gd name="T50" fmla="*/ 2147483647 w 644"/>
              <a:gd name="T51" fmla="*/ 2147483647 h 97"/>
              <a:gd name="T52" fmla="*/ 2147483647 w 644"/>
              <a:gd name="T53" fmla="*/ 2147483647 h 97"/>
              <a:gd name="T54" fmla="*/ 2147483647 w 644"/>
              <a:gd name="T55" fmla="*/ 2147483647 h 97"/>
              <a:gd name="T56" fmla="*/ 2147483647 w 644"/>
              <a:gd name="T57" fmla="*/ 2147483647 h 97"/>
              <a:gd name="T58" fmla="*/ 2147483647 w 644"/>
              <a:gd name="T59" fmla="*/ 2147483647 h 97"/>
              <a:gd name="T60" fmla="*/ 0 w 644"/>
              <a:gd name="T61" fmla="*/ 2147483647 h 9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44"/>
              <a:gd name="T94" fmla="*/ 0 h 97"/>
              <a:gd name="T95" fmla="*/ 644 w 644"/>
              <a:gd name="T96" fmla="*/ 97 h 97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44" h="97">
                <a:moveTo>
                  <a:pt x="643" y="96"/>
                </a:moveTo>
                <a:lnTo>
                  <a:pt x="640" y="79"/>
                </a:lnTo>
                <a:lnTo>
                  <a:pt x="627" y="69"/>
                </a:lnTo>
                <a:lnTo>
                  <a:pt x="621" y="58"/>
                </a:lnTo>
                <a:lnTo>
                  <a:pt x="594" y="41"/>
                </a:lnTo>
                <a:lnTo>
                  <a:pt x="573" y="27"/>
                </a:lnTo>
                <a:lnTo>
                  <a:pt x="547" y="17"/>
                </a:lnTo>
                <a:lnTo>
                  <a:pt x="520" y="3"/>
                </a:lnTo>
                <a:lnTo>
                  <a:pt x="500" y="0"/>
                </a:lnTo>
                <a:lnTo>
                  <a:pt x="480" y="0"/>
                </a:lnTo>
                <a:lnTo>
                  <a:pt x="460" y="3"/>
                </a:lnTo>
                <a:lnTo>
                  <a:pt x="439" y="10"/>
                </a:lnTo>
                <a:lnTo>
                  <a:pt x="420" y="17"/>
                </a:lnTo>
                <a:lnTo>
                  <a:pt x="399" y="27"/>
                </a:lnTo>
                <a:lnTo>
                  <a:pt x="380" y="34"/>
                </a:lnTo>
                <a:lnTo>
                  <a:pt x="359" y="44"/>
                </a:lnTo>
                <a:lnTo>
                  <a:pt x="332" y="51"/>
                </a:lnTo>
                <a:lnTo>
                  <a:pt x="305" y="58"/>
                </a:lnTo>
                <a:lnTo>
                  <a:pt x="286" y="58"/>
                </a:lnTo>
                <a:lnTo>
                  <a:pt x="259" y="58"/>
                </a:lnTo>
                <a:lnTo>
                  <a:pt x="238" y="58"/>
                </a:lnTo>
                <a:lnTo>
                  <a:pt x="212" y="58"/>
                </a:lnTo>
                <a:lnTo>
                  <a:pt x="185" y="58"/>
                </a:lnTo>
                <a:lnTo>
                  <a:pt x="158" y="55"/>
                </a:lnTo>
                <a:lnTo>
                  <a:pt x="138" y="51"/>
                </a:lnTo>
                <a:lnTo>
                  <a:pt x="104" y="48"/>
                </a:lnTo>
                <a:lnTo>
                  <a:pt x="78" y="41"/>
                </a:lnTo>
                <a:lnTo>
                  <a:pt x="58" y="34"/>
                </a:lnTo>
                <a:lnTo>
                  <a:pt x="38" y="27"/>
                </a:lnTo>
                <a:lnTo>
                  <a:pt x="18" y="21"/>
                </a:lnTo>
                <a:lnTo>
                  <a:pt x="0" y="8"/>
                </a:lnTo>
              </a:path>
            </a:pathLst>
          </a:custGeom>
          <a:noFill/>
          <a:ln w="12700" cap="rnd" cmpd="sng">
            <a:solidFill>
              <a:schemeClr val="folHlink"/>
            </a:solidFill>
            <a:prstDash val="solid"/>
            <a:round/>
            <a:headEnd type="none" w="sm" len="sm"/>
            <a:tailEnd type="stealth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8211" name="Rectangle 35"/>
          <p:cNvSpPr>
            <a:spLocks noChangeArrowheads="1"/>
          </p:cNvSpPr>
          <p:nvPr/>
        </p:nvSpPr>
        <p:spPr bwMode="auto">
          <a:xfrm>
            <a:off x="5494338" y="4657725"/>
            <a:ext cx="287496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choice of frame dictated</a:t>
            </a:r>
          </a:p>
          <a:p>
            <a:r>
              <a:rPr lang="en-US" sz="2000">
                <a:solidFill>
                  <a:schemeClr val="folHlink"/>
                </a:solidFill>
                <a:latin typeface="Book Antiqua" pitchFamily="18" charset="0"/>
              </a:rPr>
              <a:t>by </a:t>
            </a:r>
            <a:r>
              <a:rPr lang="en-US" sz="2000" b="1">
                <a:solidFill>
                  <a:schemeClr val="folHlink"/>
                </a:solidFill>
                <a:latin typeface="Book Antiqua" pitchFamily="18" charset="0"/>
              </a:rPr>
              <a:t>replacement policy</a:t>
            </a:r>
          </a:p>
        </p:txBody>
      </p:sp>
      <p:sp>
        <p:nvSpPr>
          <p:cNvPr id="8212" name="Line 36"/>
          <p:cNvSpPr>
            <a:spLocks noChangeShapeType="1"/>
          </p:cNvSpPr>
          <p:nvPr/>
        </p:nvSpPr>
        <p:spPr bwMode="auto">
          <a:xfrm>
            <a:off x="4618038" y="4154488"/>
            <a:ext cx="0" cy="549275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stealth" w="med" len="lg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Freeform 37"/>
          <p:cNvSpPr>
            <a:spLocks/>
          </p:cNvSpPr>
          <p:nvPr/>
        </p:nvSpPr>
        <p:spPr bwMode="auto">
          <a:xfrm>
            <a:off x="1752600" y="3276600"/>
            <a:ext cx="762000" cy="228600"/>
          </a:xfrm>
          <a:custGeom>
            <a:avLst/>
            <a:gdLst>
              <a:gd name="T0" fmla="*/ 0 w 576"/>
              <a:gd name="T1" fmla="*/ 2147483647 h 104"/>
              <a:gd name="T2" fmla="*/ 2147483647 w 576"/>
              <a:gd name="T3" fmla="*/ 2147483647 h 104"/>
              <a:gd name="T4" fmla="*/ 2147483647 w 576"/>
              <a:gd name="T5" fmla="*/ 2147483647 h 104"/>
              <a:gd name="T6" fmla="*/ 2147483647 w 576"/>
              <a:gd name="T7" fmla="*/ 2147483647 h 104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104"/>
              <a:gd name="T14" fmla="*/ 576 w 576"/>
              <a:gd name="T15" fmla="*/ 104 h 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" h="104">
                <a:moveTo>
                  <a:pt x="0" y="104"/>
                </a:moveTo>
                <a:cubicBezTo>
                  <a:pt x="24" y="60"/>
                  <a:pt x="48" y="16"/>
                  <a:pt x="96" y="8"/>
                </a:cubicBezTo>
                <a:cubicBezTo>
                  <a:pt x="144" y="0"/>
                  <a:pt x="208" y="56"/>
                  <a:pt x="288" y="56"/>
                </a:cubicBezTo>
                <a:cubicBezTo>
                  <a:pt x="368" y="56"/>
                  <a:pt x="520" y="16"/>
                  <a:pt x="576" y="8"/>
                </a:cubicBezTo>
              </a:path>
            </a:pathLst>
          </a:custGeom>
          <a:noFill/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sm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0A3011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96138" y="2066925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915609"/>
            <a:ext cx="8458200" cy="556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90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04900"/>
          </a:xfrm>
        </p:spPr>
        <p:txBody>
          <a:bodyPr/>
          <a:lstStyle/>
          <a:p>
            <a:r>
              <a:rPr lang="en-US" smtClean="0"/>
              <a:t>Buffer Management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839200" cy="4953000"/>
          </a:xfrm>
        </p:spPr>
        <p:txBody>
          <a:bodyPr/>
          <a:lstStyle/>
          <a:p>
            <a:r>
              <a:rPr lang="en-US" dirty="0" smtClean="0"/>
              <a:t>When a page is brought into the buffer, it is “</a:t>
            </a:r>
            <a:r>
              <a:rPr lang="en-US" i="1" u="sng" dirty="0" smtClean="0">
                <a:solidFill>
                  <a:srgbClr val="FF0000"/>
                </a:solidFill>
              </a:rPr>
              <a:t>pinned</a:t>
            </a:r>
            <a:r>
              <a:rPr lang="en-US" dirty="0" smtClean="0"/>
              <a:t>” by the requestor</a:t>
            </a:r>
          </a:p>
          <a:p>
            <a:r>
              <a:rPr lang="en-US" dirty="0" smtClean="0"/>
              <a:t>The requestor </a:t>
            </a:r>
            <a:r>
              <a:rPr lang="en-US" u="sng" dirty="0" smtClean="0"/>
              <a:t>must</a:t>
            </a:r>
            <a:r>
              <a:rPr lang="en-US" dirty="0" smtClean="0"/>
              <a:t> also </a:t>
            </a:r>
            <a:r>
              <a:rPr lang="en-US" i="1" u="sng" dirty="0" smtClean="0">
                <a:solidFill>
                  <a:srgbClr val="FF0000"/>
                </a:solidFill>
              </a:rPr>
              <a:t>unpin</a:t>
            </a:r>
            <a:r>
              <a:rPr lang="en-US" dirty="0" smtClean="0"/>
              <a:t> a page when it is no longer needed and indicate whether page has been modified (page is </a:t>
            </a:r>
            <a:r>
              <a:rPr lang="en-US" i="1" u="sng" dirty="0" smtClean="0">
                <a:solidFill>
                  <a:schemeClr val="accent2"/>
                </a:solidFill>
              </a:rPr>
              <a:t>dirty</a:t>
            </a:r>
            <a:r>
              <a:rPr lang="en-US" i="1" dirty="0" smtClean="0"/>
              <a:t> )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dirty bit </a:t>
            </a:r>
            <a:r>
              <a:rPr lang="en-US" dirty="0" smtClean="0"/>
              <a:t>is used for this.</a:t>
            </a:r>
          </a:p>
          <a:p>
            <a:r>
              <a:rPr lang="en-US" dirty="0" smtClean="0"/>
              <a:t>Page in pool may be requested many times, </a:t>
            </a:r>
          </a:p>
          <a:p>
            <a:pPr lvl="1">
              <a:buSzPct val="75000"/>
            </a:pPr>
            <a:r>
              <a:rPr lang="en-US" dirty="0" smtClean="0"/>
              <a:t>a </a:t>
            </a:r>
            <a:r>
              <a:rPr lang="en-US" i="1" dirty="0" smtClean="0">
                <a:solidFill>
                  <a:schemeClr val="accent2"/>
                </a:solidFill>
              </a:rPr>
              <a:t>pin count </a:t>
            </a:r>
            <a:r>
              <a:rPr lang="en-US" dirty="0" smtClean="0"/>
              <a:t>is used for this.  </a:t>
            </a:r>
          </a:p>
          <a:p>
            <a:r>
              <a:rPr lang="en-US" dirty="0" smtClean="0"/>
              <a:t>Buffer pool information table contains:                                                   </a:t>
            </a:r>
            <a:r>
              <a:rPr lang="en-US" i="1" dirty="0" smtClean="0">
                <a:solidFill>
                  <a:srgbClr val="FF0000"/>
                </a:solidFill>
              </a:rPr>
              <a:t>&lt;frame#, </a:t>
            </a:r>
            <a:r>
              <a:rPr lang="en-US" i="1" dirty="0" err="1" smtClean="0">
                <a:solidFill>
                  <a:srgbClr val="FF0000"/>
                </a:solidFill>
              </a:rPr>
              <a:t>pageid</a:t>
            </a:r>
            <a:r>
              <a:rPr lang="en-US" i="1" dirty="0" smtClean="0">
                <a:solidFill>
                  <a:srgbClr val="FF0000"/>
                </a:solidFill>
              </a:rPr>
              <a:t>, </a:t>
            </a:r>
            <a:r>
              <a:rPr lang="en-US" i="1" dirty="0" err="1" smtClean="0">
                <a:solidFill>
                  <a:srgbClr val="FF0000"/>
                </a:solidFill>
              </a:rPr>
              <a:t>pin_count</a:t>
            </a:r>
            <a:r>
              <a:rPr lang="en-US" i="1" dirty="0" smtClean="0">
                <a:solidFill>
                  <a:srgbClr val="FF0000"/>
                </a:solidFill>
              </a:rPr>
              <a:t>, dirty&gt;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</a:p>
          <a:p>
            <a:pPr lvl="1">
              <a:buSzPct val="75000"/>
            </a:pPr>
            <a:endParaRPr lang="en-US" dirty="0" smtClean="0"/>
          </a:p>
        </p:txBody>
      </p:sp>
      <p:pic>
        <p:nvPicPr>
          <p:cNvPr id="2" name="6FAA11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91400" y="55626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96"/>
  <p:tag name="NBP" val="1"/>
  <p:tag name="BSN" val="96"/>
  <p:tag name="SVT" val="TRUE"/>
  <p:tag name="CVB" val="96"/>
  <p:tag name="SPT" val="FALSE"/>
  <p:tag name="CII" val="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95"/>
  <p:tag name="NBP" val="1"/>
  <p:tag name="BSN" val="95"/>
  <p:tag name="SVT" val="TRUE"/>
  <p:tag name="CVB" val="95"/>
  <p:tag name="SPT" val="FALSE"/>
  <p:tag name="CII" val="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97"/>
  <p:tag name="BSN" val="97"/>
  <p:tag name="SVT" val="FALSE"/>
  <p:tag name="NBP" val="1"/>
  <p:tag name="CVB" val="97"/>
  <p:tag name="SPT" val="FALSE"/>
  <p:tag name="CII" val="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98"/>
  <p:tag name="BSN" val="98"/>
  <p:tag name="SVT" val="FALSE"/>
  <p:tag name="NBP" val="1"/>
  <p:tag name="CVB" val="98"/>
  <p:tag name="SPT" val="FALSE"/>
  <p:tag name="CII" val="9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100"/>
  <p:tag name="BSN" val="100"/>
  <p:tag name="SVT" val="FALSE"/>
  <p:tag name="NBP" val="1"/>
  <p:tag name="CVB" val="100"/>
  <p:tag name="SPT" val="FALSE"/>
  <p:tag name="CII" val="1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108"/>
  <p:tag name="BSN" val="108"/>
  <p:tag name="SVT" val="FALSE"/>
  <p:tag name="NBP" val="1"/>
  <p:tag name="CVB" val="108"/>
  <p:tag name="SPT" val="FALSE"/>
  <p:tag name="CII" val="1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109"/>
  <p:tag name="BSN" val="109"/>
  <p:tag name="SVT" val="FALSE"/>
  <p:tag name="NBP" val="1"/>
  <p:tag name="CVB" val="109"/>
  <p:tag name="SPT" val="FALSE"/>
  <p:tag name="CII" val="109"/>
</p:tagLst>
</file>

<file path=ppt/theme/theme1.xml><?xml version="1.0" encoding="utf-8"?>
<a:theme xmlns:a="http://schemas.openxmlformats.org/drawingml/2006/main" name="l1">
  <a:themeElements>
    <a:clrScheme name="">
      <a:dk1>
        <a:srgbClr val="005400"/>
      </a:dk1>
      <a:lt1>
        <a:srgbClr val="FFF6E9"/>
      </a:lt1>
      <a:dk2>
        <a:srgbClr val="000000"/>
      </a:dk2>
      <a:lt2>
        <a:srgbClr val="C8FEC8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c:\msoffice\powerpnt\raghu\l1.ppt</Template>
  <TotalTime>37812</TotalTime>
  <Pages>27</Pages>
  <Words>4095</Words>
  <Application>Microsoft Office PowerPoint</Application>
  <PresentationFormat>On-screen Show (4:3)</PresentationFormat>
  <Paragraphs>612</Paragraphs>
  <Slides>64</Slides>
  <Notes>32</Notes>
  <HiddenSlides>0</HiddenSlides>
  <MMClips>6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Arial</vt:lpstr>
      <vt:lpstr>Arial Narrow</vt:lpstr>
      <vt:lpstr>Book Antiqua</vt:lpstr>
      <vt:lpstr>Calisto MT</vt:lpstr>
      <vt:lpstr>Cambria Math</vt:lpstr>
      <vt:lpstr>Courier New</vt:lpstr>
      <vt:lpstr>Georgia</vt:lpstr>
      <vt:lpstr>Helvetica</vt:lpstr>
      <vt:lpstr>Monotype Sorts</vt:lpstr>
      <vt:lpstr>Times New Roman</vt:lpstr>
      <vt:lpstr>Trebuchet MS</vt:lpstr>
      <vt:lpstr>Wingdings</vt:lpstr>
      <vt:lpstr>l1</vt:lpstr>
      <vt:lpstr>Artwork</vt:lpstr>
      <vt:lpstr>Storing Data: Disks and Files</vt:lpstr>
      <vt:lpstr>Database Storage hierarchy</vt:lpstr>
      <vt:lpstr>Why Not Store Everything in Main Memory?</vt:lpstr>
      <vt:lpstr>Disks and Files </vt:lpstr>
      <vt:lpstr>Disks</vt:lpstr>
      <vt:lpstr>Disk Space Management in a DBMS</vt:lpstr>
      <vt:lpstr>Buffer Management in a DBMS</vt:lpstr>
      <vt:lpstr>PowerPoint Presentation</vt:lpstr>
      <vt:lpstr>Buffer Management</vt:lpstr>
      <vt:lpstr>When a Page is Requested ...</vt:lpstr>
      <vt:lpstr>Buffer Replacement Policy</vt:lpstr>
      <vt:lpstr>LRU Replacement Policy</vt:lpstr>
      <vt:lpstr>LRU Page Replacement  (Ignoring pin/unpin!!!)</vt:lpstr>
      <vt:lpstr>More realistic – with pin/unpin.</vt:lpstr>
      <vt:lpstr>More realistic request sequence (contd).</vt:lpstr>
      <vt:lpstr>What about here</vt:lpstr>
      <vt:lpstr>Issue with LRU</vt:lpstr>
      <vt:lpstr>LRU Implementations</vt:lpstr>
      <vt:lpstr>Use of a stack to implement LRU</vt:lpstr>
      <vt:lpstr>LRU  (Doubly Linked List Stack Implementation)</vt:lpstr>
      <vt:lpstr>“Clock” (Second Chance) Replacement Policy</vt:lpstr>
      <vt:lpstr>Clock Page-Replacement Algorithm</vt:lpstr>
      <vt:lpstr>The Clock Policy: Another Example</vt:lpstr>
      <vt:lpstr>Side-by-Side Comparison of Some Replacement Policies (OS Version of Algorithms)</vt:lpstr>
      <vt:lpstr>DBMS vs. OS File System</vt:lpstr>
      <vt:lpstr>File Management</vt:lpstr>
      <vt:lpstr>Components of a Disk </vt:lpstr>
      <vt:lpstr>PowerPoint Presentation</vt:lpstr>
      <vt:lpstr>Accessing a Disk Page</vt:lpstr>
      <vt:lpstr>Arranging Pages on Disk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possible disk specifications to consider</vt:lpstr>
      <vt:lpstr>PowerPoint Presentation</vt:lpstr>
      <vt:lpstr>Files of Records</vt:lpstr>
      <vt:lpstr>Unordered (Heap) Files</vt:lpstr>
      <vt:lpstr>Heap File Implemented as a List </vt:lpstr>
      <vt:lpstr>Heap File Using a Page Directory</vt:lpstr>
      <vt:lpstr>Page Formats: Fixed Length Records</vt:lpstr>
      <vt:lpstr>Page Formats: Variable Length Records</vt:lpstr>
      <vt:lpstr>Record Formats:  Fixed Length</vt:lpstr>
      <vt:lpstr>Record Formats: Variable Length</vt:lpstr>
      <vt:lpstr>PowerPoint Presentation</vt:lpstr>
      <vt:lpstr>Another Look at SimpleDB</vt:lpstr>
      <vt:lpstr>Simpledb.file package</vt:lpstr>
      <vt:lpstr>File Manager API</vt:lpstr>
      <vt:lpstr>FileMgr Class</vt:lpstr>
      <vt:lpstr>BlockId and Page Classes</vt:lpstr>
      <vt:lpstr>Example SimpleDB File Package Program</vt:lpstr>
      <vt:lpstr>SimpleDB Buffer Manager API</vt:lpstr>
      <vt:lpstr>Class BufferMgr</vt:lpstr>
      <vt:lpstr>Example Program BufferMgr Package</vt:lpstr>
      <vt:lpstr>Avoiding Deadlocks</vt:lpstr>
      <vt:lpstr>SimpleDB Buffer</vt:lpstr>
      <vt:lpstr>Example Program Buffer class  </vt:lpstr>
      <vt:lpstr>Project 2 (to be posted today)</vt:lpstr>
      <vt:lpstr>Summary</vt:lpstr>
      <vt:lpstr>Summary (Contd.)</vt:lpstr>
      <vt:lpstr>Summary (Contd.)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Storing Data: Disks and Files</dc:title>
  <dc:subject>Database Management Systems</dc:subject>
  <dc:creator>Raghu Ramakrishnan and Johannes Gehrke</dc:creator>
  <cp:keywords>Chapter 7</cp:keywords>
  <cp:lastModifiedBy>Kemafor Ogan</cp:lastModifiedBy>
  <cp:revision>279</cp:revision>
  <cp:lastPrinted>1601-01-01T00:00:00Z</cp:lastPrinted>
  <dcterms:created xsi:type="dcterms:W3CDTF">1997-01-06T18:24:52Z</dcterms:created>
  <dcterms:modified xsi:type="dcterms:W3CDTF">2022-11-17T13:36:23Z</dcterms:modified>
</cp:coreProperties>
</file>